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heme/themeOverride3.xml" ContentType="application/vnd.openxmlformats-officedocument.themeOverr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heme/themeOverride4.xml" ContentType="application/vnd.openxmlformats-officedocument.themeOverr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0">
  <p:sldMasterIdLst>
    <p:sldMasterId id="2147483648" r:id="rId1"/>
  </p:sldMasterIdLst>
  <p:notesMasterIdLst>
    <p:notesMasterId r:id="rId44"/>
  </p:notesMasterIdLst>
  <p:sldIdLst>
    <p:sldId id="256" r:id="rId2"/>
    <p:sldId id="333" r:id="rId3"/>
    <p:sldId id="422" r:id="rId4"/>
    <p:sldId id="335" r:id="rId5"/>
    <p:sldId id="439" r:id="rId6"/>
    <p:sldId id="359" r:id="rId7"/>
    <p:sldId id="341" r:id="rId8"/>
    <p:sldId id="358" r:id="rId9"/>
    <p:sldId id="360" r:id="rId10"/>
    <p:sldId id="334" r:id="rId11"/>
    <p:sldId id="345" r:id="rId12"/>
    <p:sldId id="336" r:id="rId13"/>
    <p:sldId id="363" r:id="rId14"/>
    <p:sldId id="379" r:id="rId15"/>
    <p:sldId id="461" r:id="rId16"/>
    <p:sldId id="462" r:id="rId17"/>
    <p:sldId id="412" r:id="rId18"/>
    <p:sldId id="382" r:id="rId19"/>
    <p:sldId id="417" r:id="rId20"/>
    <p:sldId id="395" r:id="rId21"/>
    <p:sldId id="383" r:id="rId22"/>
    <p:sldId id="468" r:id="rId23"/>
    <p:sldId id="419" r:id="rId24"/>
    <p:sldId id="420" r:id="rId25"/>
    <p:sldId id="399" r:id="rId26"/>
    <p:sldId id="400" r:id="rId27"/>
    <p:sldId id="378" r:id="rId28"/>
    <p:sldId id="402" r:id="rId29"/>
    <p:sldId id="424" r:id="rId30"/>
    <p:sldId id="469" r:id="rId31"/>
    <p:sldId id="430" r:id="rId32"/>
    <p:sldId id="431" r:id="rId33"/>
    <p:sldId id="435" r:id="rId34"/>
    <p:sldId id="466" r:id="rId35"/>
    <p:sldId id="467" r:id="rId36"/>
    <p:sldId id="451" r:id="rId37"/>
    <p:sldId id="460" r:id="rId38"/>
    <p:sldId id="458" r:id="rId39"/>
    <p:sldId id="459" r:id="rId40"/>
    <p:sldId id="407" r:id="rId41"/>
    <p:sldId id="409" r:id="rId42"/>
    <p:sldId id="343" r:id="rId43"/>
  </p:sldIdLst>
  <p:sldSz cx="9144000" cy="6858000" type="screen4x3"/>
  <p:notesSz cx="6797675" cy="9928225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CC00"/>
    <a:srgbClr val="00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9779" autoAdjust="0"/>
    <p:restoredTop sz="94624" autoAdjust="0"/>
  </p:normalViewPr>
  <p:slideViewPr>
    <p:cSldViewPr>
      <p:cViewPr>
        <p:scale>
          <a:sx n="71" d="100"/>
          <a:sy n="71" d="100"/>
        </p:scale>
        <p:origin x="-456" y="-3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7" d="100"/>
          <a:sy n="47" d="100"/>
        </p:scale>
        <p:origin x="-2922" y="-96"/>
      </p:cViewPr>
      <p:guideLst>
        <p:guide orient="horz" pos="3128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baichner\Desktop\DATENBANK%20-%20H4%20-%20Juli11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baichner\Desktop\DATENBANK%20-%20H2%20-%20Juli11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baichner\diverses\BZE\Plausibilit&#228;t\alt\Daten%20-%20Auflage.xlsx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baichner\Desktop\DATENBANK%20-%20H2%20-%20Juli11.xlsx" TargetMode="External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gruppenbp\TSRoamingProfilesFarmBP$\Bussian\Stand-140430\2014-09-12%20alle-Daten-BAM_HH-H248-L-Oh-kopie-mit-kl-&#196;nderunge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de-DE"/>
  <c:clrMapOvr bg1="lt1" tx1="dk1" bg2="lt2" tx2="dk2" accent1="accent1" accent2="accent2" accent3="accent3" accent4="accent4" accent5="accent5" accent6="accent6" hlink="hlink" folHlink="folHlink"/>
  <c:chart>
    <c:plotArea>
      <c:layout/>
      <c:barChart>
        <c:barDir val="col"/>
        <c:grouping val="clustered"/>
        <c:ser>
          <c:idx val="0"/>
          <c:order val="0"/>
          <c:spPr>
            <a:solidFill>
              <a:prstClr val="black">
                <a:lumMod val="50000"/>
                <a:lumOff val="50000"/>
              </a:prstClr>
            </a:solidFill>
          </c:spPr>
          <c:errBars>
            <c:errBarType val="both"/>
            <c:errValType val="cust"/>
            <c:plus>
              <c:numRef>
                <c:f>Prozent!$F$478:$U$478</c:f>
                <c:numCache>
                  <c:formatCode>General</c:formatCode>
                  <c:ptCount val="16"/>
                  <c:pt idx="0">
                    <c:v>3.4369189284987722E-2</c:v>
                  </c:pt>
                  <c:pt idx="1">
                    <c:v>2.9692774841880948E-3</c:v>
                  </c:pt>
                  <c:pt idx="2">
                    <c:v>2.1380671359561253E-3</c:v>
                  </c:pt>
                  <c:pt idx="3">
                    <c:v>2.2713047555281869E-3</c:v>
                  </c:pt>
                  <c:pt idx="4">
                    <c:v>4.0053173051734114E-2</c:v>
                  </c:pt>
                  <c:pt idx="5">
                    <c:v>2.2778804247545192E-3</c:v>
                  </c:pt>
                  <c:pt idx="6">
                    <c:v>3.541760847128185E-2</c:v>
                  </c:pt>
                  <c:pt idx="7">
                    <c:v>2.3014582387651378E-2</c:v>
                  </c:pt>
                  <c:pt idx="8">
                    <c:v>9.7630047074248726E-3</c:v>
                  </c:pt>
                  <c:pt idx="9">
                    <c:v>2.5153051872149782E-2</c:v>
                  </c:pt>
                  <c:pt idx="10">
                    <c:v>5.386044481212357E-2</c:v>
                  </c:pt>
                  <c:pt idx="11">
                    <c:v>1.0580277933232541E-2</c:v>
                  </c:pt>
                  <c:pt idx="12">
                    <c:v>1.5388190291439266E-2</c:v>
                  </c:pt>
                  <c:pt idx="13">
                    <c:v>2.7229118272477499E-2</c:v>
                  </c:pt>
                  <c:pt idx="14">
                    <c:v>4.2272496359799247E-3</c:v>
                  </c:pt>
                  <c:pt idx="15">
                    <c:v>1.9306892284280442E-2</c:v>
                  </c:pt>
                </c:numCache>
              </c:numRef>
            </c:plus>
            <c:minus>
              <c:numRef>
                <c:f>Prozent!$F$478:$U$478</c:f>
                <c:numCache>
                  <c:formatCode>General</c:formatCode>
                  <c:ptCount val="16"/>
                  <c:pt idx="0">
                    <c:v>3.4369189284987722E-2</c:v>
                  </c:pt>
                  <c:pt idx="1">
                    <c:v>2.9692774841880948E-3</c:v>
                  </c:pt>
                  <c:pt idx="2">
                    <c:v>2.1380671359561253E-3</c:v>
                  </c:pt>
                  <c:pt idx="3">
                    <c:v>2.2713047555281869E-3</c:v>
                  </c:pt>
                  <c:pt idx="4">
                    <c:v>4.0053173051734114E-2</c:v>
                  </c:pt>
                  <c:pt idx="5">
                    <c:v>2.2778804247545192E-3</c:v>
                  </c:pt>
                  <c:pt idx="6">
                    <c:v>3.541760847128185E-2</c:v>
                  </c:pt>
                  <c:pt idx="7">
                    <c:v>2.3014582387651378E-2</c:v>
                  </c:pt>
                  <c:pt idx="8">
                    <c:v>9.7630047074248726E-3</c:v>
                  </c:pt>
                  <c:pt idx="9">
                    <c:v>2.5153051872149782E-2</c:v>
                  </c:pt>
                  <c:pt idx="10">
                    <c:v>5.386044481212357E-2</c:v>
                  </c:pt>
                  <c:pt idx="11">
                    <c:v>1.0580277933232541E-2</c:v>
                  </c:pt>
                  <c:pt idx="12">
                    <c:v>1.5388190291439266E-2</c:v>
                  </c:pt>
                  <c:pt idx="13">
                    <c:v>2.7229118272477499E-2</c:v>
                  </c:pt>
                  <c:pt idx="14">
                    <c:v>4.2272496359799247E-3</c:v>
                  </c:pt>
                  <c:pt idx="15">
                    <c:v>1.9306892284280442E-2</c:v>
                  </c:pt>
                </c:numCache>
              </c:numRef>
            </c:minus>
          </c:errBars>
          <c:cat>
            <c:strRef>
              <c:f>Prozent!$F$1:$U$1</c:f>
              <c:strCache>
                <c:ptCount val="16"/>
                <c:pt idx="0">
                  <c:v>NAPH</c:v>
                </c:pt>
                <c:pt idx="1">
                  <c:v>ACY</c:v>
                </c:pt>
                <c:pt idx="2">
                  <c:v>ACE</c:v>
                </c:pt>
                <c:pt idx="3">
                  <c:v>FLOU</c:v>
                </c:pt>
                <c:pt idx="4">
                  <c:v>PHE</c:v>
                </c:pt>
                <c:pt idx="5">
                  <c:v>ANT</c:v>
                </c:pt>
                <c:pt idx="6">
                  <c:v>FLA</c:v>
                </c:pt>
                <c:pt idx="7">
                  <c:v>PYR</c:v>
                </c:pt>
                <c:pt idx="8">
                  <c:v>BAANT</c:v>
                </c:pt>
                <c:pt idx="9">
                  <c:v>CHRY</c:v>
                </c:pt>
                <c:pt idx="10">
                  <c:v>BBFLOU</c:v>
                </c:pt>
                <c:pt idx="11">
                  <c:v>BKFLOU</c:v>
                </c:pt>
                <c:pt idx="12">
                  <c:v>BAP</c:v>
                </c:pt>
                <c:pt idx="13">
                  <c:v>IND</c:v>
                </c:pt>
                <c:pt idx="14">
                  <c:v>DAH</c:v>
                </c:pt>
                <c:pt idx="15">
                  <c:v>BGHIPER</c:v>
                </c:pt>
              </c:strCache>
            </c:strRef>
          </c:cat>
          <c:val>
            <c:numRef>
              <c:f>Prozent!$F$477:$U$477</c:f>
              <c:numCache>
                <c:formatCode>0%</c:formatCode>
                <c:ptCount val="16"/>
                <c:pt idx="0">
                  <c:v>3.9728491792087123E-2</c:v>
                </c:pt>
                <c:pt idx="1">
                  <c:v>4.3000616712907504E-3</c:v>
                </c:pt>
                <c:pt idx="2">
                  <c:v>2.327972684628748E-3</c:v>
                </c:pt>
                <c:pt idx="3">
                  <c:v>3.8692801882655053E-3</c:v>
                </c:pt>
                <c:pt idx="4">
                  <c:v>8.7302329265411011E-2</c:v>
                </c:pt>
                <c:pt idx="5">
                  <c:v>5.5071117894607063E-3</c:v>
                </c:pt>
                <c:pt idx="6">
                  <c:v>0.15759969666712903</c:v>
                </c:pt>
                <c:pt idx="7">
                  <c:v>9.9933320248669702E-2</c:v>
                </c:pt>
                <c:pt idx="8">
                  <c:v>3.3530808123873865E-2</c:v>
                </c:pt>
                <c:pt idx="9">
                  <c:v>0.13252591514321288</c:v>
                </c:pt>
                <c:pt idx="10">
                  <c:v>0.16586808305793987</c:v>
                </c:pt>
                <c:pt idx="11">
                  <c:v>5.137755709090748E-2</c:v>
                </c:pt>
                <c:pt idx="12">
                  <c:v>4.3442029118126994E-2</c:v>
                </c:pt>
                <c:pt idx="13">
                  <c:v>8.5984011426622695E-2</c:v>
                </c:pt>
                <c:pt idx="14">
                  <c:v>1.7398295917503397E-2</c:v>
                </c:pt>
                <c:pt idx="15">
                  <c:v>6.9305035814881524E-2</c:v>
                </c:pt>
              </c:numCache>
            </c:numRef>
          </c:val>
        </c:ser>
        <c:axId val="203900032"/>
        <c:axId val="203901568"/>
      </c:barChart>
      <c:catAx>
        <c:axId val="203900032"/>
        <c:scaling>
          <c:orientation val="minMax"/>
        </c:scaling>
        <c:axPos val="b"/>
        <c:tickLblPos val="nextTo"/>
        <c:txPr>
          <a:bodyPr/>
          <a:lstStyle/>
          <a:p>
            <a:pPr>
              <a:defRPr sz="900" b="1"/>
            </a:pPr>
            <a:endParaRPr lang="de-DE"/>
          </a:p>
        </c:txPr>
        <c:crossAx val="203901568"/>
        <c:crosses val="autoZero"/>
        <c:auto val="1"/>
        <c:lblAlgn val="ctr"/>
        <c:lblOffset val="100"/>
      </c:catAx>
      <c:valAx>
        <c:axId val="203901568"/>
        <c:scaling>
          <c:orientation val="minMax"/>
        </c:scaling>
        <c:axPos val="l"/>
        <c:majorGridlines/>
        <c:numFmt formatCode="0%" sourceLinked="1"/>
        <c:tickLblPos val="nextTo"/>
        <c:txPr>
          <a:bodyPr/>
          <a:lstStyle/>
          <a:p>
            <a:pPr>
              <a:defRPr sz="1200" b="1"/>
            </a:pPr>
            <a:endParaRPr lang="de-DE"/>
          </a:p>
        </c:txPr>
        <c:crossAx val="203900032"/>
        <c:crosses val="autoZero"/>
        <c:crossBetween val="between"/>
      </c:valAx>
    </c:plotArea>
    <c:plotVisOnly val="1"/>
  </c:chart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de-DE"/>
  <c:clrMapOvr bg1="lt1" tx1="dk1" bg2="lt2" tx2="dk2" accent1="accent1" accent2="accent2" accent3="accent3" accent4="accent4" accent5="accent5" accent6="accent6" hlink="hlink" folHlink="folHlink"/>
  <c:chart>
    <c:plotArea>
      <c:layout/>
      <c:barChart>
        <c:barDir val="col"/>
        <c:grouping val="clustered"/>
        <c:ser>
          <c:idx val="0"/>
          <c:order val="0"/>
          <c:spPr>
            <a:solidFill>
              <a:schemeClr val="tx1">
                <a:lumMod val="50000"/>
                <a:lumOff val="50000"/>
              </a:schemeClr>
            </a:solidFill>
          </c:spPr>
          <c:errBars>
            <c:errBarType val="both"/>
            <c:errValType val="cust"/>
            <c:plus>
              <c:numRef>
                <c:f>Prozent!$V$452:$AA$452</c:f>
                <c:numCache>
                  <c:formatCode>General</c:formatCode>
                  <c:ptCount val="6"/>
                  <c:pt idx="0">
                    <c:v>3.3462199719980286E-3</c:v>
                  </c:pt>
                  <c:pt idx="1">
                    <c:v>2.1316117543831756E-2</c:v>
                  </c:pt>
                  <c:pt idx="2">
                    <c:v>4.0150109103963556E-2</c:v>
                  </c:pt>
                  <c:pt idx="3">
                    <c:v>2.7025916277891852E-2</c:v>
                  </c:pt>
                  <c:pt idx="4">
                    <c:v>2.9926360408311002E-2</c:v>
                  </c:pt>
                  <c:pt idx="5">
                    <c:v>2.5852879948076002E-2</c:v>
                  </c:pt>
                </c:numCache>
              </c:numRef>
            </c:plus>
            <c:minus>
              <c:numRef>
                <c:f>Prozent!$V$452:$AA$452</c:f>
                <c:numCache>
                  <c:formatCode>General</c:formatCode>
                  <c:ptCount val="6"/>
                  <c:pt idx="0">
                    <c:v>3.3462199719980286E-3</c:v>
                  </c:pt>
                  <c:pt idx="1">
                    <c:v>2.1316117543831756E-2</c:v>
                  </c:pt>
                  <c:pt idx="2">
                    <c:v>4.0150109103963556E-2</c:v>
                  </c:pt>
                  <c:pt idx="3">
                    <c:v>2.7025916277891852E-2</c:v>
                  </c:pt>
                  <c:pt idx="4">
                    <c:v>2.9926360408311002E-2</c:v>
                  </c:pt>
                  <c:pt idx="5">
                    <c:v>2.5852879948076002E-2</c:v>
                  </c:pt>
                </c:numCache>
              </c:numRef>
            </c:minus>
            <c:spPr>
              <a:ln>
                <a:solidFill>
                  <a:schemeClr val="tx1"/>
                </a:solidFill>
              </a:ln>
            </c:spPr>
          </c:errBars>
          <c:cat>
            <c:strRef>
              <c:f>Prozent!$V$1:$AA$1</c:f>
              <c:strCache>
                <c:ptCount val="6"/>
                <c:pt idx="0">
                  <c:v>PCB 28</c:v>
                </c:pt>
                <c:pt idx="1">
                  <c:v>PCB 52</c:v>
                </c:pt>
                <c:pt idx="2">
                  <c:v>PCB 101</c:v>
                </c:pt>
                <c:pt idx="3">
                  <c:v>PCB 138</c:v>
                </c:pt>
                <c:pt idx="4">
                  <c:v>PCB 153</c:v>
                </c:pt>
                <c:pt idx="5">
                  <c:v>PCB 180</c:v>
                </c:pt>
              </c:strCache>
            </c:strRef>
          </c:cat>
          <c:val>
            <c:numRef>
              <c:f>Prozent!$V$451:$AA$451</c:f>
              <c:numCache>
                <c:formatCode>0%</c:formatCode>
                <c:ptCount val="6"/>
                <c:pt idx="0">
                  <c:v>4.9834829322653433E-4</c:v>
                </c:pt>
                <c:pt idx="1">
                  <c:v>2.410567826713297E-2</c:v>
                </c:pt>
                <c:pt idx="2">
                  <c:v>0.15446171596022903</c:v>
                </c:pt>
                <c:pt idx="3">
                  <c:v>0.27003899183309232</c:v>
                </c:pt>
                <c:pt idx="4">
                  <c:v>0.36812904361077298</c:v>
                </c:pt>
                <c:pt idx="5">
                  <c:v>0.18276622203554951</c:v>
                </c:pt>
              </c:numCache>
            </c:numRef>
          </c:val>
        </c:ser>
        <c:axId val="203932416"/>
        <c:axId val="203933952"/>
      </c:barChart>
      <c:catAx>
        <c:axId val="203932416"/>
        <c:scaling>
          <c:orientation val="minMax"/>
        </c:scaling>
        <c:axPos val="b"/>
        <c:tickLblPos val="nextTo"/>
        <c:txPr>
          <a:bodyPr/>
          <a:lstStyle/>
          <a:p>
            <a:pPr>
              <a:defRPr sz="1100" b="1"/>
            </a:pPr>
            <a:endParaRPr lang="de-DE"/>
          </a:p>
        </c:txPr>
        <c:crossAx val="203933952"/>
        <c:crosses val="autoZero"/>
        <c:auto val="1"/>
        <c:lblAlgn val="ctr"/>
        <c:lblOffset val="100"/>
      </c:catAx>
      <c:valAx>
        <c:axId val="203933952"/>
        <c:scaling>
          <c:orientation val="minMax"/>
          <c:max val="0.4"/>
          <c:min val="0"/>
        </c:scaling>
        <c:axPos val="l"/>
        <c:majorGridlines/>
        <c:numFmt formatCode="0%" sourceLinked="1"/>
        <c:tickLblPos val="nextTo"/>
        <c:txPr>
          <a:bodyPr/>
          <a:lstStyle/>
          <a:p>
            <a:pPr>
              <a:defRPr sz="1200" b="1"/>
            </a:pPr>
            <a:endParaRPr lang="de-DE"/>
          </a:p>
        </c:txPr>
        <c:crossAx val="203932416"/>
        <c:crosses val="autoZero"/>
        <c:crossBetween val="between"/>
        <c:majorUnit val="0.1"/>
      </c:valAx>
    </c:plotArea>
    <c:plotVisOnly val="1"/>
  </c:chart>
  <c:externalData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de-DE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0.36907165236752282"/>
          <c:y val="8.2133587644583839E-2"/>
          <c:w val="0.52584286079555831"/>
          <c:h val="0.54878978491092856"/>
        </c:manualLayout>
      </c:layout>
      <c:scatterChart>
        <c:scatterStyle val="lineMarker"/>
        <c:ser>
          <c:idx val="0"/>
          <c:order val="0"/>
          <c:spPr>
            <a:ln w="28575">
              <a:noFill/>
            </a:ln>
          </c:spPr>
          <c:marker>
            <c:symbol val="circle"/>
            <c:size val="3"/>
            <c:spPr>
              <a:solidFill>
                <a:sysClr val="windowText" lastClr="000000"/>
              </a:solidFill>
              <a:ln>
                <a:solidFill>
                  <a:prstClr val="black"/>
                </a:solidFill>
              </a:ln>
            </c:spPr>
          </c:marker>
          <c:xVal>
            <c:numRef>
              <c:f>'Daten Auflage'!$AM$2:$AM$449</c:f>
              <c:numCache>
                <c:formatCode>0.0</c:formatCode>
                <c:ptCount val="448"/>
                <c:pt idx="0">
                  <c:v>6.8789351007224848</c:v>
                </c:pt>
                <c:pt idx="1">
                  <c:v>17.910832513601129</c:v>
                </c:pt>
                <c:pt idx="2">
                  <c:v>5.4487451122939001</c:v>
                </c:pt>
                <c:pt idx="3">
                  <c:v>16.422167247629467</c:v>
                </c:pt>
                <c:pt idx="4">
                  <c:v>9.045643444183149</c:v>
                </c:pt>
                <c:pt idx="5">
                  <c:v>5.9571795641218364</c:v>
                </c:pt>
                <c:pt idx="6">
                  <c:v>14.692255461036098</c:v>
                </c:pt>
                <c:pt idx="7">
                  <c:v>40.147446284351645</c:v>
                </c:pt>
                <c:pt idx="8">
                  <c:v>5.1697167578096366</c:v>
                </c:pt>
                <c:pt idx="9">
                  <c:v>8.8221432013375285</c:v>
                </c:pt>
                <c:pt idx="10">
                  <c:v>20.034341574036922</c:v>
                </c:pt>
                <c:pt idx="11">
                  <c:v>20.002466876721996</c:v>
                </c:pt>
                <c:pt idx="12">
                  <c:v>5.0892502279733334</c:v>
                </c:pt>
                <c:pt idx="13">
                  <c:v>2.9155636599918378</c:v>
                </c:pt>
                <c:pt idx="14">
                  <c:v>9.8817463848955587</c:v>
                </c:pt>
                <c:pt idx="15">
                  <c:v>7.0854186257081704</c:v>
                </c:pt>
                <c:pt idx="16">
                  <c:v>9.3760776747393546</c:v>
                </c:pt>
                <c:pt idx="17">
                  <c:v>8.7608082916621015</c:v>
                </c:pt>
                <c:pt idx="18">
                  <c:v>10.391434536344663</c:v>
                </c:pt>
                <c:pt idx="19">
                  <c:v>6.3415426619645174</c:v>
                </c:pt>
                <c:pt idx="20">
                  <c:v>5.5431466329111529</c:v>
                </c:pt>
                <c:pt idx="21">
                  <c:v>10.600769041723307</c:v>
                </c:pt>
                <c:pt idx="22">
                  <c:v>6.3408418968823801</c:v>
                </c:pt>
                <c:pt idx="23">
                  <c:v>3.5565176933841527</c:v>
                </c:pt>
                <c:pt idx="24">
                  <c:v>9.2140028735303829</c:v>
                </c:pt>
                <c:pt idx="25">
                  <c:v>1.7250918171568892</c:v>
                </c:pt>
                <c:pt idx="26">
                  <c:v>16.089639924514856</c:v>
                </c:pt>
                <c:pt idx="27">
                  <c:v>5.1386058259019478</c:v>
                </c:pt>
                <c:pt idx="28">
                  <c:v>10.173841469412665</c:v>
                </c:pt>
                <c:pt idx="29">
                  <c:v>14.340448015145476</c:v>
                </c:pt>
                <c:pt idx="30">
                  <c:v>9.8418759090747479</c:v>
                </c:pt>
                <c:pt idx="31">
                  <c:v>3.0751342689427457</c:v>
                </c:pt>
                <c:pt idx="32">
                  <c:v>3.2405720731529652</c:v>
                </c:pt>
                <c:pt idx="33">
                  <c:v>3.8030557912575942</c:v>
                </c:pt>
                <c:pt idx="34">
                  <c:v>12.946076111281284</c:v>
                </c:pt>
                <c:pt idx="35">
                  <c:v>19.656173817670531</c:v>
                </c:pt>
                <c:pt idx="36">
                  <c:v>12.790827440749998</c:v>
                </c:pt>
                <c:pt idx="37">
                  <c:v>14.949048609126802</c:v>
                </c:pt>
                <c:pt idx="38">
                  <c:v>12.72375095829751</c:v>
                </c:pt>
                <c:pt idx="39">
                  <c:v>14.643855351882868</c:v>
                </c:pt>
                <c:pt idx="40">
                  <c:v>13.745407033917894</c:v>
                </c:pt>
                <c:pt idx="41">
                  <c:v>5.7796562367571882</c:v>
                </c:pt>
                <c:pt idx="42">
                  <c:v>4.7422092742453374</c:v>
                </c:pt>
                <c:pt idx="43">
                  <c:v>6.8396422168450872</c:v>
                </c:pt>
                <c:pt idx="44">
                  <c:v>8.5099840108961526</c:v>
                </c:pt>
                <c:pt idx="45">
                  <c:v>11.305614248349903</c:v>
                </c:pt>
                <c:pt idx="46">
                  <c:v>11.608402116386864</c:v>
                </c:pt>
                <c:pt idx="47">
                  <c:v>14.785555503065376</c:v>
                </c:pt>
                <c:pt idx="48">
                  <c:v>4.9422220556953524</c:v>
                </c:pt>
                <c:pt idx="49">
                  <c:v>2.9885750511440592</c:v>
                </c:pt>
                <c:pt idx="50">
                  <c:v>8.1111160734126617</c:v>
                </c:pt>
                <c:pt idx="51">
                  <c:v>4.4277494067320324</c:v>
                </c:pt>
                <c:pt idx="52">
                  <c:v>68.626084167310879</c:v>
                </c:pt>
                <c:pt idx="53">
                  <c:v>36.435428567775851</c:v>
                </c:pt>
                <c:pt idx="54">
                  <c:v>13.354449017250564</c:v>
                </c:pt>
                <c:pt idx="55">
                  <c:v>43.878887741574346</c:v>
                </c:pt>
                <c:pt idx="56">
                  <c:v>19.820480364274836</c:v>
                </c:pt>
                <c:pt idx="57">
                  <c:v>42.695214252610555</c:v>
                </c:pt>
                <c:pt idx="58">
                  <c:v>11.790367825278848</c:v>
                </c:pt>
                <c:pt idx="59">
                  <c:v>6.030263665203389</c:v>
                </c:pt>
                <c:pt idx="60">
                  <c:v>26.994494528916043</c:v>
                </c:pt>
                <c:pt idx="61">
                  <c:v>7.8960268812552243</c:v>
                </c:pt>
                <c:pt idx="62">
                  <c:v>12.966258995527772</c:v>
                </c:pt>
                <c:pt idx="63">
                  <c:v>26.227152520484385</c:v>
                </c:pt>
                <c:pt idx="64">
                  <c:v>27.369332647386923</c:v>
                </c:pt>
                <c:pt idx="65">
                  <c:v>28.034371603457135</c:v>
                </c:pt>
                <c:pt idx="66">
                  <c:v>4.8366054791494042</c:v>
                </c:pt>
                <c:pt idx="67">
                  <c:v>17.950688487046985</c:v>
                </c:pt>
                <c:pt idx="68">
                  <c:v>30.194043292882515</c:v>
                </c:pt>
                <c:pt idx="69">
                  <c:v>10.518244102759763</c:v>
                </c:pt>
                <c:pt idx="70">
                  <c:v>5.9598881021822834</c:v>
                </c:pt>
                <c:pt idx="71">
                  <c:v>31.912527314820029</c:v>
                </c:pt>
                <c:pt idx="72">
                  <c:v>19.596736256080789</c:v>
                </c:pt>
                <c:pt idx="73">
                  <c:v>4.6187402830120394</c:v>
                </c:pt>
                <c:pt idx="74">
                  <c:v>14.030108761700948</c:v>
                </c:pt>
                <c:pt idx="75">
                  <c:v>37.512306318802011</c:v>
                </c:pt>
                <c:pt idx="76">
                  <c:v>47.813337589401144</c:v>
                </c:pt>
                <c:pt idx="77">
                  <c:v>12.261217151176345</c:v>
                </c:pt>
                <c:pt idx="78">
                  <c:v>9.0824801373421877</c:v>
                </c:pt>
                <c:pt idx="79">
                  <c:v>9.5238370079431576</c:v>
                </c:pt>
                <c:pt idx="80">
                  <c:v>40.331177279078375</c:v>
                </c:pt>
                <c:pt idx="81">
                  <c:v>19.355885586042731</c:v>
                </c:pt>
                <c:pt idx="82">
                  <c:v>47.558843512824055</c:v>
                </c:pt>
                <c:pt idx="83">
                  <c:v>10.498599326994656</c:v>
                </c:pt>
                <c:pt idx="84">
                  <c:v>46.580187102287994</c:v>
                </c:pt>
                <c:pt idx="85">
                  <c:v>25.690465903378158</c:v>
                </c:pt>
                <c:pt idx="86">
                  <c:v>4.8509570449051225</c:v>
                </c:pt>
                <c:pt idx="87">
                  <c:v>3.9831466707684382</c:v>
                </c:pt>
                <c:pt idx="88">
                  <c:v>5.3405619258219028</c:v>
                </c:pt>
                <c:pt idx="89">
                  <c:v>16.542486457962589</c:v>
                </c:pt>
                <c:pt idx="90">
                  <c:v>13.024571407764618</c:v>
                </c:pt>
                <c:pt idx="91">
                  <c:v>15.776727280834463</c:v>
                </c:pt>
                <c:pt idx="92">
                  <c:v>27.968799737602971</c:v>
                </c:pt>
                <c:pt idx="93">
                  <c:v>26.549801326207035</c:v>
                </c:pt>
                <c:pt idx="94">
                  <c:v>2.7396409474376191</c:v>
                </c:pt>
                <c:pt idx="95">
                  <c:v>10.794353866045098</c:v>
                </c:pt>
                <c:pt idx="96">
                  <c:v>19.578289904994513</c:v>
                </c:pt>
                <c:pt idx="97">
                  <c:v>15.2252265041274</c:v>
                </c:pt>
                <c:pt idx="98">
                  <c:v>2.6487914167933631</c:v>
                </c:pt>
                <c:pt idx="99">
                  <c:v>1.8818084873067851</c:v>
                </c:pt>
                <c:pt idx="100">
                  <c:v>20.931810746125226</c:v>
                </c:pt>
                <c:pt idx="101">
                  <c:v>18.900769840576416</c:v>
                </c:pt>
                <c:pt idx="102">
                  <c:v>27.335088581077471</c:v>
                </c:pt>
                <c:pt idx="103">
                  <c:v>13.550821000879848</c:v>
                </c:pt>
                <c:pt idx="104">
                  <c:v>35.342991462378244</c:v>
                </c:pt>
                <c:pt idx="105">
                  <c:v>11.276722799595149</c:v>
                </c:pt>
                <c:pt idx="106">
                  <c:v>15.927088431422144</c:v>
                </c:pt>
                <c:pt idx="107">
                  <c:v>14.023027211887452</c:v>
                </c:pt>
                <c:pt idx="108">
                  <c:v>14.996896278940142</c:v>
                </c:pt>
                <c:pt idx="109">
                  <c:v>3.0030556376268978</c:v>
                </c:pt>
                <c:pt idx="110">
                  <c:v>5.9271452722783255</c:v>
                </c:pt>
                <c:pt idx="111">
                  <c:v>3.4873512023242292</c:v>
                </c:pt>
                <c:pt idx="112">
                  <c:v>3.4541564313189967</c:v>
                </c:pt>
                <c:pt idx="113">
                  <c:v>15.129946297582554</c:v>
                </c:pt>
                <c:pt idx="114">
                  <c:v>12.730864949086719</c:v>
                </c:pt>
                <c:pt idx="115">
                  <c:v>9.3351084150201427</c:v>
                </c:pt>
                <c:pt idx="116">
                  <c:v>33.216524513811997</c:v>
                </c:pt>
                <c:pt idx="117">
                  <c:v>3.9101803099285961</c:v>
                </c:pt>
                <c:pt idx="118">
                  <c:v>5.7781309115271284</c:v>
                </c:pt>
                <c:pt idx="119">
                  <c:v>5.3295072432793855</c:v>
                </c:pt>
                <c:pt idx="120">
                  <c:v>20.031803430717325</c:v>
                </c:pt>
                <c:pt idx="121">
                  <c:v>11.137736025990819</c:v>
                </c:pt>
                <c:pt idx="122">
                  <c:v>19.080133775542574</c:v>
                </c:pt>
                <c:pt idx="123">
                  <c:v>1.8048382025503775</c:v>
                </c:pt>
                <c:pt idx="124">
                  <c:v>3.5642787438305192</c:v>
                </c:pt>
                <c:pt idx="125">
                  <c:v>39.111883576046239</c:v>
                </c:pt>
                <c:pt idx="126">
                  <c:v>6.5085770352563106</c:v>
                </c:pt>
                <c:pt idx="127">
                  <c:v>4.4646517521454685</c:v>
                </c:pt>
                <c:pt idx="128">
                  <c:v>34.734951304239502</c:v>
                </c:pt>
                <c:pt idx="129">
                  <c:v>5.0953666475628694</c:v>
                </c:pt>
                <c:pt idx="130">
                  <c:v>11.425842113180376</c:v>
                </c:pt>
                <c:pt idx="131">
                  <c:v>21.582575458109087</c:v>
                </c:pt>
                <c:pt idx="132">
                  <c:v>4.1027646947913494</c:v>
                </c:pt>
                <c:pt idx="133">
                  <c:v>20.681895760082753</c:v>
                </c:pt>
                <c:pt idx="134">
                  <c:v>4.7675083637397657</c:v>
                </c:pt>
                <c:pt idx="135">
                  <c:v>6.8277910386572245</c:v>
                </c:pt>
                <c:pt idx="136">
                  <c:v>10.187928540657268</c:v>
                </c:pt>
                <c:pt idx="137">
                  <c:v>4.0802718096930723</c:v>
                </c:pt>
                <c:pt idx="138">
                  <c:v>6.7116829013680324</c:v>
                </c:pt>
                <c:pt idx="139">
                  <c:v>27.667791076755922</c:v>
                </c:pt>
                <c:pt idx="140">
                  <c:v>10.703691003543838</c:v>
                </c:pt>
                <c:pt idx="141">
                  <c:v>3.5240056086306422</c:v>
                </c:pt>
                <c:pt idx="142">
                  <c:v>4.9134584382828734</c:v>
                </c:pt>
                <c:pt idx="143">
                  <c:v>3.958937633507948</c:v>
                </c:pt>
                <c:pt idx="144">
                  <c:v>8.5660026738594048</c:v>
                </c:pt>
                <c:pt idx="145">
                  <c:v>32.898871720518656</c:v>
                </c:pt>
                <c:pt idx="146">
                  <c:v>45.605076195360191</c:v>
                </c:pt>
                <c:pt idx="147">
                  <c:v>4.1034992099574055</c:v>
                </c:pt>
                <c:pt idx="148">
                  <c:v>3.774213490024322</c:v>
                </c:pt>
                <c:pt idx="149">
                  <c:v>2.8852655899639927</c:v>
                </c:pt>
                <c:pt idx="150">
                  <c:v>3.4594292591670888</c:v>
                </c:pt>
                <c:pt idx="151">
                  <c:v>24.037936958884895</c:v>
                </c:pt>
                <c:pt idx="152">
                  <c:v>5.4584264824394024</c:v>
                </c:pt>
                <c:pt idx="153">
                  <c:v>4.6330850594223758</c:v>
                </c:pt>
                <c:pt idx="154">
                  <c:v>28.612117574310329</c:v>
                </c:pt>
                <c:pt idx="155">
                  <c:v>18.287746015140854</c:v>
                </c:pt>
                <c:pt idx="156">
                  <c:v>29.525832168011387</c:v>
                </c:pt>
                <c:pt idx="157">
                  <c:v>30.108755323424191</c:v>
                </c:pt>
                <c:pt idx="158">
                  <c:v>29.751352935014314</c:v>
                </c:pt>
                <c:pt idx="159">
                  <c:v>27.356830278959016</c:v>
                </c:pt>
                <c:pt idx="160">
                  <c:v>4.6286983638621804</c:v>
                </c:pt>
                <c:pt idx="161">
                  <c:v>4.8905365638930745</c:v>
                </c:pt>
                <c:pt idx="162">
                  <c:v>18.032226041752427</c:v>
                </c:pt>
                <c:pt idx="163">
                  <c:v>5.9489855337242759</c:v>
                </c:pt>
                <c:pt idx="164">
                  <c:v>2.8502386234931638</c:v>
                </c:pt>
                <c:pt idx="165">
                  <c:v>6.6373477315148914</c:v>
                </c:pt>
                <c:pt idx="166">
                  <c:v>32.451264259209964</c:v>
                </c:pt>
                <c:pt idx="167">
                  <c:v>4.145600941011323</c:v>
                </c:pt>
                <c:pt idx="168">
                  <c:v>13.666282023830439</c:v>
                </c:pt>
                <c:pt idx="169">
                  <c:v>15.793319646473298</c:v>
                </c:pt>
                <c:pt idx="170">
                  <c:v>18.395276027335189</c:v>
                </c:pt>
                <c:pt idx="171">
                  <c:v>13.62483988665679</c:v>
                </c:pt>
                <c:pt idx="172">
                  <c:v>4.6247325739218645</c:v>
                </c:pt>
                <c:pt idx="173">
                  <c:v>15.908894680864996</c:v>
                </c:pt>
                <c:pt idx="174">
                  <c:v>18.188332754475589</c:v>
                </c:pt>
                <c:pt idx="175">
                  <c:v>2.3369171240966167</c:v>
                </c:pt>
                <c:pt idx="176">
                  <c:v>8.2562957855231289</c:v>
                </c:pt>
                <c:pt idx="177">
                  <c:v>54.390597219555566</c:v>
                </c:pt>
                <c:pt idx="178">
                  <c:v>73.139699798530287</c:v>
                </c:pt>
                <c:pt idx="179">
                  <c:v>17.507839890734989</c:v>
                </c:pt>
                <c:pt idx="180">
                  <c:v>25.394542631075414</c:v>
                </c:pt>
                <c:pt idx="181">
                  <c:v>106.30916636786078</c:v>
                </c:pt>
                <c:pt idx="182">
                  <c:v>8.0587249520592206</c:v>
                </c:pt>
                <c:pt idx="183">
                  <c:v>16.307363647630691</c:v>
                </c:pt>
                <c:pt idx="184">
                  <c:v>96.410265982289857</c:v>
                </c:pt>
                <c:pt idx="185">
                  <c:v>5.0023131351933934</c:v>
                </c:pt>
                <c:pt idx="186">
                  <c:v>59.345724625892394</c:v>
                </c:pt>
                <c:pt idx="187">
                  <c:v>15.804595785808759</c:v>
                </c:pt>
                <c:pt idx="188">
                  <c:v>36.205862423752926</c:v>
                </c:pt>
                <c:pt idx="189">
                  <c:v>52.260544876727963</c:v>
                </c:pt>
                <c:pt idx="190">
                  <c:v>13.847008152813668</c:v>
                </c:pt>
                <c:pt idx="191">
                  <c:v>31.358441721190708</c:v>
                </c:pt>
                <c:pt idx="192">
                  <c:v>36.258749608818903</c:v>
                </c:pt>
                <c:pt idx="193">
                  <c:v>5.0707423405708534</c:v>
                </c:pt>
                <c:pt idx="194">
                  <c:v>26.313154058540135</c:v>
                </c:pt>
                <c:pt idx="195">
                  <c:v>35.348183087751998</c:v>
                </c:pt>
                <c:pt idx="196">
                  <c:v>91.760076410495458</c:v>
                </c:pt>
                <c:pt idx="197">
                  <c:v>15.009876430513286</c:v>
                </c:pt>
                <c:pt idx="198">
                  <c:v>26.852332910849789</c:v>
                </c:pt>
                <c:pt idx="199">
                  <c:v>15.497507652765076</c:v>
                </c:pt>
                <c:pt idx="200">
                  <c:v>34.139918098096011</c:v>
                </c:pt>
                <c:pt idx="201">
                  <c:v>7.8675072624049243</c:v>
                </c:pt>
                <c:pt idx="202">
                  <c:v>3.7842956847696385</c:v>
                </c:pt>
                <c:pt idx="203">
                  <c:v>72.98099758032437</c:v>
                </c:pt>
                <c:pt idx="204">
                  <c:v>30.463544513144594</c:v>
                </c:pt>
                <c:pt idx="205">
                  <c:v>13.163734119918502</c:v>
                </c:pt>
                <c:pt idx="206">
                  <c:v>32.499911753345494</c:v>
                </c:pt>
                <c:pt idx="207">
                  <c:v>17.819346046829629</c:v>
                </c:pt>
                <c:pt idx="208">
                  <c:v>11.628141892410248</c:v>
                </c:pt>
                <c:pt idx="209">
                  <c:v>10.755442464912926</c:v>
                </c:pt>
                <c:pt idx="210">
                  <c:v>27.260022895270708</c:v>
                </c:pt>
                <c:pt idx="211">
                  <c:v>24.047714728479718</c:v>
                </c:pt>
                <c:pt idx="212">
                  <c:v>36.753174204313346</c:v>
                </c:pt>
                <c:pt idx="213">
                  <c:v>17.511275069435033</c:v>
                </c:pt>
                <c:pt idx="214">
                  <c:v>21.056585506029688</c:v>
                </c:pt>
                <c:pt idx="215">
                  <c:v>54.940272645248044</c:v>
                </c:pt>
                <c:pt idx="216">
                  <c:v>11.934272509851818</c:v>
                </c:pt>
                <c:pt idx="217">
                  <c:v>35.489585450296538</c:v>
                </c:pt>
                <c:pt idx="218">
                  <c:v>20.772930877098027</c:v>
                </c:pt>
                <c:pt idx="219">
                  <c:v>16.006945290705787</c:v>
                </c:pt>
                <c:pt idx="220">
                  <c:v>38.427045450278925</c:v>
                </c:pt>
                <c:pt idx="221">
                  <c:v>12.767935427208521</c:v>
                </c:pt>
                <c:pt idx="222">
                  <c:v>31.003328387720853</c:v>
                </c:pt>
                <c:pt idx="223">
                  <c:v>15.849965131737868</c:v>
                </c:pt>
                <c:pt idx="224">
                  <c:v>34.597832381636444</c:v>
                </c:pt>
                <c:pt idx="225">
                  <c:v>14.162243987154499</c:v>
                </c:pt>
                <c:pt idx="226">
                  <c:v>11.341094207217306</c:v>
                </c:pt>
                <c:pt idx="227">
                  <c:v>10.250996984838759</c:v>
                </c:pt>
                <c:pt idx="228">
                  <c:v>17.001495557581666</c:v>
                </c:pt>
                <c:pt idx="229">
                  <c:v>10.5641602479237</c:v>
                </c:pt>
                <c:pt idx="230">
                  <c:v>25.147546187914326</c:v>
                </c:pt>
                <c:pt idx="231">
                  <c:v>9.3396059726733966</c:v>
                </c:pt>
                <c:pt idx="232">
                  <c:v>29.964186472845189</c:v>
                </c:pt>
                <c:pt idx="233">
                  <c:v>51.322482394080012</c:v>
                </c:pt>
                <c:pt idx="234">
                  <c:v>6.4955390364884655</c:v>
                </c:pt>
                <c:pt idx="235">
                  <c:v>11.98647434001872</c:v>
                </c:pt>
                <c:pt idx="236">
                  <c:v>29.42605041093428</c:v>
                </c:pt>
                <c:pt idx="237">
                  <c:v>6.1291303256022776</c:v>
                </c:pt>
                <c:pt idx="238">
                  <c:v>38.681505694532007</c:v>
                </c:pt>
                <c:pt idx="239">
                  <c:v>29.132734773578122</c:v>
                </c:pt>
                <c:pt idx="240">
                  <c:v>62.017721584150024</c:v>
                </c:pt>
                <c:pt idx="241">
                  <c:v>32.01960346543585</c:v>
                </c:pt>
                <c:pt idx="242">
                  <c:v>17.478034411388272</c:v>
                </c:pt>
                <c:pt idx="243">
                  <c:v>10.325390662130628</c:v>
                </c:pt>
                <c:pt idx="244">
                  <c:v>8.2782714163209619</c:v>
                </c:pt>
                <c:pt idx="245">
                  <c:v>8.2762232715164199</c:v>
                </c:pt>
                <c:pt idx="246">
                  <c:v>82.491195095704526</c:v>
                </c:pt>
                <c:pt idx="247">
                  <c:v>32.902120829346394</c:v>
                </c:pt>
                <c:pt idx="248">
                  <c:v>33.094914691165414</c:v>
                </c:pt>
                <c:pt idx="249">
                  <c:v>6.252566316828676</c:v>
                </c:pt>
                <c:pt idx="250">
                  <c:v>19.35917848012819</c:v>
                </c:pt>
                <c:pt idx="251">
                  <c:v>17.733501834676428</c:v>
                </c:pt>
                <c:pt idx="252">
                  <c:v>22.597261200831362</c:v>
                </c:pt>
                <c:pt idx="253">
                  <c:v>13.987860695643105</c:v>
                </c:pt>
                <c:pt idx="254">
                  <c:v>16.799370408037085</c:v>
                </c:pt>
                <c:pt idx="255">
                  <c:v>10.253274604833717</c:v>
                </c:pt>
                <c:pt idx="256">
                  <c:v>6.2382182745163099</c:v>
                </c:pt>
                <c:pt idx="257">
                  <c:v>13.982986910742168</c:v>
                </c:pt>
                <c:pt idx="258">
                  <c:v>63.520697810200325</c:v>
                </c:pt>
                <c:pt idx="259">
                  <c:v>102.40663954067332</c:v>
                </c:pt>
                <c:pt idx="260">
                  <c:v>7.5393492476601924</c:v>
                </c:pt>
                <c:pt idx="261">
                  <c:v>23.905861681738227</c:v>
                </c:pt>
                <c:pt idx="262">
                  <c:v>53.104359034964212</c:v>
                </c:pt>
                <c:pt idx="263">
                  <c:v>6.1334323745114325</c:v>
                </c:pt>
                <c:pt idx="264">
                  <c:v>15.656626937380826</c:v>
                </c:pt>
                <c:pt idx="265">
                  <c:v>13.645853068034768</c:v>
                </c:pt>
                <c:pt idx="266">
                  <c:v>4.0979067440219845</c:v>
                </c:pt>
                <c:pt idx="267">
                  <c:v>5.1944337934392406</c:v>
                </c:pt>
                <c:pt idx="268">
                  <c:v>4.4108053022116334</c:v>
                </c:pt>
                <c:pt idx="269">
                  <c:v>21.044650953581627</c:v>
                </c:pt>
                <c:pt idx="270">
                  <c:v>10.263814627738252</c:v>
                </c:pt>
                <c:pt idx="271">
                  <c:v>7.4100345040877045</c:v>
                </c:pt>
                <c:pt idx="272">
                  <c:v>3.4543275501263775</c:v>
                </c:pt>
                <c:pt idx="273">
                  <c:v>4.7494092851660934</c:v>
                </c:pt>
                <c:pt idx="274">
                  <c:v>5.7873198708713653</c:v>
                </c:pt>
                <c:pt idx="275">
                  <c:v>30.013910427111391</c:v>
                </c:pt>
                <c:pt idx="276">
                  <c:v>15.22969602186342</c:v>
                </c:pt>
                <c:pt idx="277">
                  <c:v>26.355517538526794</c:v>
                </c:pt>
                <c:pt idx="278">
                  <c:v>6.3798589334194515</c:v>
                </c:pt>
                <c:pt idx="279">
                  <c:v>13.109195770797568</c:v>
                </c:pt>
                <c:pt idx="280">
                  <c:v>7.2148384812298731</c:v>
                </c:pt>
                <c:pt idx="281">
                  <c:v>24.416276625435259</c:v>
                </c:pt>
                <c:pt idx="282">
                  <c:v>13.354555440928475</c:v>
                </c:pt>
                <c:pt idx="283">
                  <c:v>28.691866138490585</c:v>
                </c:pt>
                <c:pt idx="284">
                  <c:v>10.556036504705437</c:v>
                </c:pt>
                <c:pt idx="285">
                  <c:v>14.968254962882547</c:v>
                </c:pt>
                <c:pt idx="286">
                  <c:v>7.8512887463282475</c:v>
                </c:pt>
                <c:pt idx="287">
                  <c:v>7.800016889905887</c:v>
                </c:pt>
                <c:pt idx="288">
                  <c:v>6.2693698986656834</c:v>
                </c:pt>
                <c:pt idx="289">
                  <c:v>67.716862504041131</c:v>
                </c:pt>
                <c:pt idx="290">
                  <c:v>23.818820187603915</c:v>
                </c:pt>
                <c:pt idx="291">
                  <c:v>25.332803431677739</c:v>
                </c:pt>
                <c:pt idx="292">
                  <c:v>7.1204570460956216</c:v>
                </c:pt>
                <c:pt idx="293">
                  <c:v>27.616157499690708</c:v>
                </c:pt>
                <c:pt idx="294">
                  <c:v>19.072053195451147</c:v>
                </c:pt>
                <c:pt idx="295">
                  <c:v>5.2403278877348534</c:v>
                </c:pt>
                <c:pt idx="296">
                  <c:v>12.41744300052442</c:v>
                </c:pt>
                <c:pt idx="297">
                  <c:v>36.242049111905963</c:v>
                </c:pt>
                <c:pt idx="298">
                  <c:v>5.111196042072768</c:v>
                </c:pt>
                <c:pt idx="299">
                  <c:v>24.001853233294131</c:v>
                </c:pt>
                <c:pt idx="300">
                  <c:v>10.646672944720981</c:v>
                </c:pt>
                <c:pt idx="301">
                  <c:v>8.713864082658743</c:v>
                </c:pt>
                <c:pt idx="302">
                  <c:v>40.200438812459318</c:v>
                </c:pt>
                <c:pt idx="303">
                  <c:v>7.0614020194343974</c:v>
                </c:pt>
                <c:pt idx="304">
                  <c:v>4.4752307792847494</c:v>
                </c:pt>
                <c:pt idx="305">
                  <c:v>5.6236638916877304</c:v>
                </c:pt>
                <c:pt idx="306">
                  <c:v>27.538043745526529</c:v>
                </c:pt>
                <c:pt idx="307">
                  <c:v>13.454251619601274</c:v>
                </c:pt>
                <c:pt idx="308">
                  <c:v>14.473505319321541</c:v>
                </c:pt>
                <c:pt idx="309">
                  <c:v>5.9421094271837909</c:v>
                </c:pt>
                <c:pt idx="310">
                  <c:v>5.5236685798105674</c:v>
                </c:pt>
                <c:pt idx="311">
                  <c:v>3.5538741799604709</c:v>
                </c:pt>
                <c:pt idx="312">
                  <c:v>4.9444938236648834</c:v>
                </c:pt>
                <c:pt idx="313">
                  <c:v>4.1520611812095813</c:v>
                </c:pt>
                <c:pt idx="314">
                  <c:v>1.9622033725215395</c:v>
                </c:pt>
                <c:pt idx="315">
                  <c:v>3.2514997712385041</c:v>
                </c:pt>
                <c:pt idx="316">
                  <c:v>17.355688679908496</c:v>
                </c:pt>
                <c:pt idx="317">
                  <c:v>2.9204211005726401</c:v>
                </c:pt>
                <c:pt idx="318">
                  <c:v>7.1377369429695445</c:v>
                </c:pt>
                <c:pt idx="319">
                  <c:v>9.8597523886537566</c:v>
                </c:pt>
                <c:pt idx="320">
                  <c:v>11.055790132221126</c:v>
                </c:pt>
                <c:pt idx="321">
                  <c:v>13.401380181011211</c:v>
                </c:pt>
                <c:pt idx="322">
                  <c:v>4.1362420037150134</c:v>
                </c:pt>
                <c:pt idx="323">
                  <c:v>13.545704488842462</c:v>
                </c:pt>
                <c:pt idx="324">
                  <c:v>8.2395252281124414</c:v>
                </c:pt>
                <c:pt idx="325">
                  <c:v>20.582516671726424</c:v>
                </c:pt>
                <c:pt idx="326">
                  <c:v>3.7261916664185413</c:v>
                </c:pt>
                <c:pt idx="327">
                  <c:v>17.066349650768569</c:v>
                </c:pt>
                <c:pt idx="328">
                  <c:v>32.870145803732854</c:v>
                </c:pt>
                <c:pt idx="329">
                  <c:v>24.96208360256243</c:v>
                </c:pt>
                <c:pt idx="330">
                  <c:v>23.526586870454889</c:v>
                </c:pt>
                <c:pt idx="331">
                  <c:v>8.4867525413835736</c:v>
                </c:pt>
                <c:pt idx="332">
                  <c:v>37.969968099357942</c:v>
                </c:pt>
                <c:pt idx="333">
                  <c:v>26.025399579404638</c:v>
                </c:pt>
                <c:pt idx="334">
                  <c:v>1.5991459969653001</c:v>
                </c:pt>
                <c:pt idx="335">
                  <c:v>6.9317723594017524</c:v>
                </c:pt>
                <c:pt idx="336">
                  <c:v>20.806031174446691</c:v>
                </c:pt>
                <c:pt idx="337">
                  <c:v>5.9565388731478945</c:v>
                </c:pt>
                <c:pt idx="338">
                  <c:v>6.8436994276561514</c:v>
                </c:pt>
                <c:pt idx="339">
                  <c:v>21.368912719742866</c:v>
                </c:pt>
                <c:pt idx="340">
                  <c:v>4.5580563107921304</c:v>
                </c:pt>
                <c:pt idx="341">
                  <c:v>26.945639070973833</c:v>
                </c:pt>
                <c:pt idx="342">
                  <c:v>4.9823339223653429</c:v>
                </c:pt>
                <c:pt idx="343">
                  <c:v>19.408102355038867</c:v>
                </c:pt>
                <c:pt idx="344">
                  <c:v>5.9288934126617434</c:v>
                </c:pt>
                <c:pt idx="345">
                  <c:v>7.4652043648610684</c:v>
                </c:pt>
                <c:pt idx="346">
                  <c:v>13.588938550136543</c:v>
                </c:pt>
                <c:pt idx="347">
                  <c:v>15.139680921030653</c:v>
                </c:pt>
                <c:pt idx="348">
                  <c:v>4.1613209255568462</c:v>
                </c:pt>
                <c:pt idx="349">
                  <c:v>7.0264116027650845</c:v>
                </c:pt>
                <c:pt idx="350">
                  <c:v>9.6500120075145279</c:v>
                </c:pt>
                <c:pt idx="351">
                  <c:v>4.9533530074583334</c:v>
                </c:pt>
                <c:pt idx="352">
                  <c:v>10.172847936206876</c:v>
                </c:pt>
                <c:pt idx="353">
                  <c:v>10.445506590782342</c:v>
                </c:pt>
                <c:pt idx="354">
                  <c:v>3.2273327111826706</c:v>
                </c:pt>
                <c:pt idx="355">
                  <c:v>6.0318587458429134</c:v>
                </c:pt>
                <c:pt idx="356">
                  <c:v>8.5618709275778482</c:v>
                </c:pt>
                <c:pt idx="357">
                  <c:v>14.616793218554006</c:v>
                </c:pt>
                <c:pt idx="358">
                  <c:v>15.434317785826748</c:v>
                </c:pt>
                <c:pt idx="359">
                  <c:v>30.48234720604567</c:v>
                </c:pt>
                <c:pt idx="360">
                  <c:v>11.313313152765964</c:v>
                </c:pt>
                <c:pt idx="361">
                  <c:v>15.738161498177435</c:v>
                </c:pt>
                <c:pt idx="362">
                  <c:v>9.4694942833229785</c:v>
                </c:pt>
                <c:pt idx="363">
                  <c:v>14.558352430918418</c:v>
                </c:pt>
                <c:pt idx="364">
                  <c:v>23.281179762530126</c:v>
                </c:pt>
                <c:pt idx="365">
                  <c:v>14.358616852105273</c:v>
                </c:pt>
                <c:pt idx="366">
                  <c:v>21.033548370947589</c:v>
                </c:pt>
                <c:pt idx="367">
                  <c:v>22.249040240978058</c:v>
                </c:pt>
                <c:pt idx="368">
                  <c:v>30.547215084339662</c:v>
                </c:pt>
                <c:pt idx="369">
                  <c:v>19.672954260272835</c:v>
                </c:pt>
                <c:pt idx="370">
                  <c:v>17.924544103372529</c:v>
                </c:pt>
                <c:pt idx="371">
                  <c:v>26.40745153685711</c:v>
                </c:pt>
                <c:pt idx="372">
                  <c:v>26.506043946138089</c:v>
                </c:pt>
                <c:pt idx="373">
                  <c:v>35.007831818519911</c:v>
                </c:pt>
                <c:pt idx="374">
                  <c:v>21.587611278522871</c:v>
                </c:pt>
                <c:pt idx="375">
                  <c:v>30.368234454037889</c:v>
                </c:pt>
                <c:pt idx="376">
                  <c:v>36.232335301290313</c:v>
                </c:pt>
                <c:pt idx="377">
                  <c:v>18.623079426257135</c:v>
                </c:pt>
                <c:pt idx="378">
                  <c:v>14.337416105296814</c:v>
                </c:pt>
                <c:pt idx="379">
                  <c:v>13.616612196471236</c:v>
                </c:pt>
                <c:pt idx="380">
                  <c:v>0.77786789084406571</c:v>
                </c:pt>
                <c:pt idx="381">
                  <c:v>12.344861598430548</c:v>
                </c:pt>
                <c:pt idx="382">
                  <c:v>19.303413217383689</c:v>
                </c:pt>
                <c:pt idx="383">
                  <c:v>18.322143975731905</c:v>
                </c:pt>
                <c:pt idx="384">
                  <c:v>4.4692646017944524</c:v>
                </c:pt>
                <c:pt idx="385">
                  <c:v>21.113863998533848</c:v>
                </c:pt>
                <c:pt idx="386">
                  <c:v>7.9721411117897034</c:v>
                </c:pt>
                <c:pt idx="387">
                  <c:v>15.370123168856708</c:v>
                </c:pt>
                <c:pt idx="388">
                  <c:v>12.887565190892373</c:v>
                </c:pt>
                <c:pt idx="389">
                  <c:v>7.0599054602595706</c:v>
                </c:pt>
                <c:pt idx="390">
                  <c:v>70.557852481654379</c:v>
                </c:pt>
                <c:pt idx="391">
                  <c:v>66.753094773567071</c:v>
                </c:pt>
                <c:pt idx="392">
                  <c:v>49.121693050324701</c:v>
                </c:pt>
                <c:pt idx="393">
                  <c:v>5.0382382171011413</c:v>
                </c:pt>
                <c:pt idx="394">
                  <c:v>15.32693322509375</c:v>
                </c:pt>
                <c:pt idx="395">
                  <c:v>7.8731514210701814</c:v>
                </c:pt>
                <c:pt idx="396">
                  <c:v>10.806576655570129</c:v>
                </c:pt>
                <c:pt idx="397">
                  <c:v>11.080263670473398</c:v>
                </c:pt>
                <c:pt idx="398">
                  <c:v>84.117545132128058</c:v>
                </c:pt>
                <c:pt idx="399">
                  <c:v>10.879381421776078</c:v>
                </c:pt>
                <c:pt idx="400">
                  <c:v>46.556908691129117</c:v>
                </c:pt>
                <c:pt idx="401">
                  <c:v>33.875169141840175</c:v>
                </c:pt>
                <c:pt idx="402">
                  <c:v>104.90189647776891</c:v>
                </c:pt>
                <c:pt idx="403">
                  <c:v>11.470523212761124</c:v>
                </c:pt>
                <c:pt idx="404">
                  <c:v>15.27755131162902</c:v>
                </c:pt>
                <c:pt idx="405">
                  <c:v>31.786396101821218</c:v>
                </c:pt>
                <c:pt idx="406">
                  <c:v>20.840573529328129</c:v>
                </c:pt>
                <c:pt idx="407">
                  <c:v>9.8725622708410032</c:v>
                </c:pt>
                <c:pt idx="408">
                  <c:v>59.860838409507544</c:v>
                </c:pt>
                <c:pt idx="409">
                  <c:v>19.631337764558843</c:v>
                </c:pt>
                <c:pt idx="410">
                  <c:v>51.798694099591913</c:v>
                </c:pt>
                <c:pt idx="411">
                  <c:v>8.3037152455827048</c:v>
                </c:pt>
                <c:pt idx="412">
                  <c:v>6.2033207200281524</c:v>
                </c:pt>
                <c:pt idx="413">
                  <c:v>10.122115412691008</c:v>
                </c:pt>
                <c:pt idx="414">
                  <c:v>53.106115661344454</c:v>
                </c:pt>
                <c:pt idx="415">
                  <c:v>7.7517770306249538</c:v>
                </c:pt>
                <c:pt idx="416">
                  <c:v>12.995861463234018</c:v>
                </c:pt>
                <c:pt idx="417">
                  <c:v>19.461197621995478</c:v>
                </c:pt>
                <c:pt idx="418">
                  <c:v>25.351773230911789</c:v>
                </c:pt>
                <c:pt idx="419">
                  <c:v>3.992321932494598</c:v>
                </c:pt>
                <c:pt idx="420">
                  <c:v>0.99952498266777812</c:v>
                </c:pt>
                <c:pt idx="421">
                  <c:v>11.5510190223891</c:v>
                </c:pt>
                <c:pt idx="422">
                  <c:v>2.73602028300142</c:v>
                </c:pt>
                <c:pt idx="423">
                  <c:v>7.0028090278942461</c:v>
                </c:pt>
                <c:pt idx="424">
                  <c:v>24.286870880460729</c:v>
                </c:pt>
                <c:pt idx="425">
                  <c:v>19.826911171146349</c:v>
                </c:pt>
                <c:pt idx="426">
                  <c:v>12.275882878372126</c:v>
                </c:pt>
                <c:pt idx="427">
                  <c:v>6.7232860635414555</c:v>
                </c:pt>
                <c:pt idx="428">
                  <c:v>14.741797775862295</c:v>
                </c:pt>
                <c:pt idx="429">
                  <c:v>7.9397212994345789</c:v>
                </c:pt>
                <c:pt idx="430">
                  <c:v>12.768018292666897</c:v>
                </c:pt>
                <c:pt idx="431">
                  <c:v>5.7119285936892634</c:v>
                </c:pt>
                <c:pt idx="432">
                  <c:v>6.6836939266004505</c:v>
                </c:pt>
                <c:pt idx="433">
                  <c:v>21.066239229817089</c:v>
                </c:pt>
                <c:pt idx="434">
                  <c:v>39.632230433751616</c:v>
                </c:pt>
                <c:pt idx="435">
                  <c:v>41.763124373152408</c:v>
                </c:pt>
                <c:pt idx="436">
                  <c:v>10.182811351063533</c:v>
                </c:pt>
                <c:pt idx="437">
                  <c:v>56.62202294034023</c:v>
                </c:pt>
                <c:pt idx="438">
                  <c:v>17.841357890662088</c:v>
                </c:pt>
                <c:pt idx="439">
                  <c:v>8.968824797749896</c:v>
                </c:pt>
                <c:pt idx="440">
                  <c:v>41.935868975413754</c:v>
                </c:pt>
                <c:pt idx="441">
                  <c:v>122.78862076066187</c:v>
                </c:pt>
                <c:pt idx="442">
                  <c:v>49.178681914415279</c:v>
                </c:pt>
                <c:pt idx="443">
                  <c:v>31.202710461414949</c:v>
                </c:pt>
                <c:pt idx="444">
                  <c:v>36.22372688466001</c:v>
                </c:pt>
                <c:pt idx="445">
                  <c:v>4.1966163029701224</c:v>
                </c:pt>
                <c:pt idx="446">
                  <c:v>28.557697671143586</c:v>
                </c:pt>
                <c:pt idx="447">
                  <c:v>34.513181044148347</c:v>
                </c:pt>
              </c:numCache>
            </c:numRef>
          </c:xVal>
          <c:yVal>
            <c:numRef>
              <c:f>'Daten Auflage'!$X$2:$X$449</c:f>
              <c:numCache>
                <c:formatCode>0.00</c:formatCode>
                <c:ptCount val="448"/>
                <c:pt idx="0">
                  <c:v>2.5799053220708577</c:v>
                </c:pt>
                <c:pt idx="1">
                  <c:v>6.0536543211882465</c:v>
                </c:pt>
                <c:pt idx="2">
                  <c:v>1.9269730390970969</c:v>
                </c:pt>
                <c:pt idx="3">
                  <c:v>5.5974723102153767</c:v>
                </c:pt>
                <c:pt idx="4">
                  <c:v>3.1445547184606992</c:v>
                </c:pt>
                <c:pt idx="5">
                  <c:v>1.7917108681218601</c:v>
                </c:pt>
                <c:pt idx="6">
                  <c:v>5.1993720775199375</c:v>
                </c:pt>
                <c:pt idx="7">
                  <c:v>13.845284086684376</c:v>
                </c:pt>
                <c:pt idx="8">
                  <c:v>1.9160121798459084</c:v>
                </c:pt>
                <c:pt idx="9">
                  <c:v>3.1042781498540539</c:v>
                </c:pt>
                <c:pt idx="10">
                  <c:v>7.0387043753805294</c:v>
                </c:pt>
                <c:pt idx="11">
                  <c:v>7.3831601729321994</c:v>
                </c:pt>
                <c:pt idx="12">
                  <c:v>1.5736226003658855</c:v>
                </c:pt>
                <c:pt idx="13">
                  <c:v>0.89967488289928665</c:v>
                </c:pt>
                <c:pt idx="14">
                  <c:v>3.4986665422386207</c:v>
                </c:pt>
                <c:pt idx="15">
                  <c:v>2.1363085977158538</c:v>
                </c:pt>
                <c:pt idx="16">
                  <c:v>3.2400952966593612</c:v>
                </c:pt>
                <c:pt idx="17">
                  <c:v>3.0151338655201152</c:v>
                </c:pt>
                <c:pt idx="18">
                  <c:v>3.7432819309321492</c:v>
                </c:pt>
                <c:pt idx="19">
                  <c:v>2.1901209459014424</c:v>
                </c:pt>
                <c:pt idx="20">
                  <c:v>1.8295082195892094</c:v>
                </c:pt>
                <c:pt idx="21">
                  <c:v>3.6020114749872918</c:v>
                </c:pt>
                <c:pt idx="22">
                  <c:v>2.3941540728144695</c:v>
                </c:pt>
                <c:pt idx="23">
                  <c:v>1.3554295442344018</c:v>
                </c:pt>
                <c:pt idx="24">
                  <c:v>3.2140294137728787</c:v>
                </c:pt>
                <c:pt idx="25">
                  <c:v>0.51444416108298119</c:v>
                </c:pt>
                <c:pt idx="26">
                  <c:v>5.3398668653447023</c:v>
                </c:pt>
                <c:pt idx="27">
                  <c:v>1.7666871953650753</c:v>
                </c:pt>
                <c:pt idx="28">
                  <c:v>3.4821071663929812</c:v>
                </c:pt>
                <c:pt idx="29">
                  <c:v>5.2114851734387315</c:v>
                </c:pt>
                <c:pt idx="30">
                  <c:v>3.4846694681773802</c:v>
                </c:pt>
                <c:pt idx="31">
                  <c:v>1.1113290527333477</c:v>
                </c:pt>
                <c:pt idx="32">
                  <c:v>1.1869827787332605</c:v>
                </c:pt>
                <c:pt idx="33">
                  <c:v>1.4624932824026295</c:v>
                </c:pt>
                <c:pt idx="34">
                  <c:v>4.1330238431196813</c:v>
                </c:pt>
                <c:pt idx="35">
                  <c:v>6.4984170565630865</c:v>
                </c:pt>
                <c:pt idx="36">
                  <c:v>4.2216597249802534</c:v>
                </c:pt>
                <c:pt idx="37">
                  <c:v>5.1853597960508324</c:v>
                </c:pt>
                <c:pt idx="38">
                  <c:v>4.2487362862932585</c:v>
                </c:pt>
                <c:pt idx="39">
                  <c:v>5.2423575535714786</c:v>
                </c:pt>
                <c:pt idx="40">
                  <c:v>4.4258597224810234</c:v>
                </c:pt>
                <c:pt idx="41">
                  <c:v>2.0469923793783513</c:v>
                </c:pt>
                <c:pt idx="42">
                  <c:v>1.5951120659017965</c:v>
                </c:pt>
                <c:pt idx="43">
                  <c:v>2.3849743900059992</c:v>
                </c:pt>
                <c:pt idx="44">
                  <c:v>2.8473180440012098</c:v>
                </c:pt>
                <c:pt idx="45">
                  <c:v>3.782594244475086</c:v>
                </c:pt>
                <c:pt idx="46">
                  <c:v>3.6830198786497212</c:v>
                </c:pt>
                <c:pt idx="47">
                  <c:v>5.1744940631909255</c:v>
                </c:pt>
                <c:pt idx="48">
                  <c:v>1.6650688579583319</c:v>
                </c:pt>
                <c:pt idx="49">
                  <c:v>1.0315249754777214</c:v>
                </c:pt>
                <c:pt idx="50">
                  <c:v>3.2750023081362425</c:v>
                </c:pt>
                <c:pt idx="51">
                  <c:v>1.7007724602625047</c:v>
                </c:pt>
                <c:pt idx="52">
                  <c:v>24.853869475320721</c:v>
                </c:pt>
                <c:pt idx="53">
                  <c:v>12.840747861246372</c:v>
                </c:pt>
                <c:pt idx="54">
                  <c:v>5.1147773025200447</c:v>
                </c:pt>
                <c:pt idx="55">
                  <c:v>16.955923640718886</c:v>
                </c:pt>
                <c:pt idx="56">
                  <c:v>7.0058505651784255</c:v>
                </c:pt>
                <c:pt idx="57">
                  <c:v>16.666108622301959</c:v>
                </c:pt>
                <c:pt idx="58">
                  <c:v>4.1392622946514912</c:v>
                </c:pt>
                <c:pt idx="59">
                  <c:v>2.1141129479880352</c:v>
                </c:pt>
                <c:pt idx="60">
                  <c:v>10.33762383611902</c:v>
                </c:pt>
                <c:pt idx="61">
                  <c:v>3.0806818048792319</c:v>
                </c:pt>
                <c:pt idx="62">
                  <c:v>5.0023152312466745</c:v>
                </c:pt>
                <c:pt idx="63">
                  <c:v>9.4891709823344979</c:v>
                </c:pt>
                <c:pt idx="64">
                  <c:v>9.811297000021959</c:v>
                </c:pt>
                <c:pt idx="65">
                  <c:v>10.47712410582362</c:v>
                </c:pt>
                <c:pt idx="66">
                  <c:v>1.8635836577713458</c:v>
                </c:pt>
                <c:pt idx="67">
                  <c:v>7.3253228005568856</c:v>
                </c:pt>
                <c:pt idx="68">
                  <c:v>11.0543258757</c:v>
                </c:pt>
                <c:pt idx="69">
                  <c:v>4.1455513457441429</c:v>
                </c:pt>
                <c:pt idx="70">
                  <c:v>2.4602942196108382</c:v>
                </c:pt>
                <c:pt idx="71">
                  <c:v>11.989846672106712</c:v>
                </c:pt>
                <c:pt idx="72">
                  <c:v>7.0602502382120695</c:v>
                </c:pt>
                <c:pt idx="73">
                  <c:v>1.795108870366096</c:v>
                </c:pt>
                <c:pt idx="74">
                  <c:v>5.7969467016775384</c:v>
                </c:pt>
                <c:pt idx="75">
                  <c:v>14.175218694166357</c:v>
                </c:pt>
                <c:pt idx="76">
                  <c:v>18.662343915272189</c:v>
                </c:pt>
                <c:pt idx="77">
                  <c:v>4.7668202378131017</c:v>
                </c:pt>
                <c:pt idx="78">
                  <c:v>3.4993568237915778</c:v>
                </c:pt>
                <c:pt idx="79">
                  <c:v>3.958139485620594</c:v>
                </c:pt>
                <c:pt idx="80">
                  <c:v>15.004768694814683</c:v>
                </c:pt>
                <c:pt idx="81">
                  <c:v>7.4183403037460174</c:v>
                </c:pt>
                <c:pt idx="82">
                  <c:v>17.055902907809227</c:v>
                </c:pt>
                <c:pt idx="83">
                  <c:v>3.9558945716339742</c:v>
                </c:pt>
                <c:pt idx="84">
                  <c:v>18.417547701866493</c:v>
                </c:pt>
                <c:pt idx="85">
                  <c:v>9.518974698105481</c:v>
                </c:pt>
                <c:pt idx="86">
                  <c:v>1.7294431322476878</c:v>
                </c:pt>
                <c:pt idx="87">
                  <c:v>1.4522320293913404</c:v>
                </c:pt>
                <c:pt idx="88">
                  <c:v>2.0579191899523392</c:v>
                </c:pt>
                <c:pt idx="89">
                  <c:v>6.3132791524249114</c:v>
                </c:pt>
                <c:pt idx="90">
                  <c:v>5.0161923674734865</c:v>
                </c:pt>
                <c:pt idx="91">
                  <c:v>5.5990687237343275</c:v>
                </c:pt>
                <c:pt idx="92">
                  <c:v>10.612282752167356</c:v>
                </c:pt>
                <c:pt idx="93">
                  <c:v>10.143951687124718</c:v>
                </c:pt>
                <c:pt idx="94">
                  <c:v>1.1945606399013726</c:v>
                </c:pt>
                <c:pt idx="95">
                  <c:v>3.967233421428578</c:v>
                </c:pt>
                <c:pt idx="96">
                  <c:v>7.2596108627005576</c:v>
                </c:pt>
                <c:pt idx="97">
                  <c:v>5.8390961233817524</c:v>
                </c:pt>
                <c:pt idx="98">
                  <c:v>1.1378581530438101</c:v>
                </c:pt>
                <c:pt idx="99">
                  <c:v>1.1360874430840635</c:v>
                </c:pt>
                <c:pt idx="100">
                  <c:v>7.435156484393743</c:v>
                </c:pt>
                <c:pt idx="101">
                  <c:v>6.7449267098186292</c:v>
                </c:pt>
                <c:pt idx="102">
                  <c:v>9.9446162734271066</c:v>
                </c:pt>
                <c:pt idx="103">
                  <c:v>5.3307864938069462</c:v>
                </c:pt>
                <c:pt idx="104">
                  <c:v>12.879768063768429</c:v>
                </c:pt>
                <c:pt idx="105">
                  <c:v>4.323597410661602</c:v>
                </c:pt>
                <c:pt idx="106">
                  <c:v>6.3306988427832334</c:v>
                </c:pt>
                <c:pt idx="107">
                  <c:v>5.3749956845376854</c:v>
                </c:pt>
                <c:pt idx="108">
                  <c:v>5.8057097114440532</c:v>
                </c:pt>
                <c:pt idx="109">
                  <c:v>0.93269787072138133</c:v>
                </c:pt>
                <c:pt idx="110">
                  <c:v>2.6466676628620012</c:v>
                </c:pt>
                <c:pt idx="111">
                  <c:v>1.3328867893573788</c:v>
                </c:pt>
                <c:pt idx="112">
                  <c:v>1.2528946542155208</c:v>
                </c:pt>
                <c:pt idx="113">
                  <c:v>5.8546358354151655</c:v>
                </c:pt>
                <c:pt idx="114">
                  <c:v>4.7774662267769745</c:v>
                </c:pt>
                <c:pt idx="115">
                  <c:v>3.1998033719245838</c:v>
                </c:pt>
                <c:pt idx="116">
                  <c:v>11.401087943365924</c:v>
                </c:pt>
                <c:pt idx="117">
                  <c:v>1.5259420605788347</c:v>
                </c:pt>
                <c:pt idx="118">
                  <c:v>2.2478502892416485</c:v>
                </c:pt>
                <c:pt idx="119">
                  <c:v>1.8690124535834771</c:v>
                </c:pt>
                <c:pt idx="120">
                  <c:v>7.0738339573144957</c:v>
                </c:pt>
                <c:pt idx="121">
                  <c:v>4.0638784498956699</c:v>
                </c:pt>
                <c:pt idx="122">
                  <c:v>6.949396554415423</c:v>
                </c:pt>
                <c:pt idx="123">
                  <c:v>0.69979540178456501</c:v>
                </c:pt>
                <c:pt idx="124">
                  <c:v>1.7040074228511741</c:v>
                </c:pt>
                <c:pt idx="125">
                  <c:v>14.376109504683406</c:v>
                </c:pt>
                <c:pt idx="126">
                  <c:v>2.5690187383588068</c:v>
                </c:pt>
                <c:pt idx="127">
                  <c:v>1.8539772889880806</c:v>
                </c:pt>
                <c:pt idx="128">
                  <c:v>12.101320280016648</c:v>
                </c:pt>
                <c:pt idx="129">
                  <c:v>1.6642639649717499</c:v>
                </c:pt>
                <c:pt idx="130">
                  <c:v>4.5108743742021771</c:v>
                </c:pt>
                <c:pt idx="131">
                  <c:v>8.1275215800990459</c:v>
                </c:pt>
                <c:pt idx="132">
                  <c:v>1.5192184656901275</c:v>
                </c:pt>
                <c:pt idx="133">
                  <c:v>7.8568980796458066</c:v>
                </c:pt>
                <c:pt idx="134">
                  <c:v>2.0322596657115177</c:v>
                </c:pt>
                <c:pt idx="135">
                  <c:v>2.4211573092674152</c:v>
                </c:pt>
                <c:pt idx="136">
                  <c:v>3.8344978084413412</c:v>
                </c:pt>
                <c:pt idx="137">
                  <c:v>1.5504584101127441</c:v>
                </c:pt>
                <c:pt idx="138">
                  <c:v>2.622563676050635</c:v>
                </c:pt>
                <c:pt idx="139">
                  <c:v>10.634891497633648</c:v>
                </c:pt>
                <c:pt idx="140">
                  <c:v>3.8801865653249892</c:v>
                </c:pt>
                <c:pt idx="141">
                  <c:v>1.4122816034988974</c:v>
                </c:pt>
                <c:pt idx="142">
                  <c:v>1.6020921381125239</c:v>
                </c:pt>
                <c:pt idx="143">
                  <c:v>1.497899193355726</c:v>
                </c:pt>
                <c:pt idx="144">
                  <c:v>3.4703568127937188</c:v>
                </c:pt>
                <c:pt idx="145">
                  <c:v>11.862581707806957</c:v>
                </c:pt>
                <c:pt idx="146">
                  <c:v>15.799413492462257</c:v>
                </c:pt>
                <c:pt idx="147">
                  <c:v>1.471979164951448</c:v>
                </c:pt>
                <c:pt idx="148">
                  <c:v>1.3488732729680397</c:v>
                </c:pt>
                <c:pt idx="149">
                  <c:v>1.0126906490402738</c:v>
                </c:pt>
                <c:pt idx="150">
                  <c:v>1.3172755074083073</c:v>
                </c:pt>
                <c:pt idx="151">
                  <c:v>8.3892144602469347</c:v>
                </c:pt>
                <c:pt idx="152">
                  <c:v>2.0231451064184838</c:v>
                </c:pt>
                <c:pt idx="153">
                  <c:v>1.880467302735084</c:v>
                </c:pt>
                <c:pt idx="154">
                  <c:v>10.884039846398124</c:v>
                </c:pt>
                <c:pt idx="155">
                  <c:v>6.4696751888287034</c:v>
                </c:pt>
                <c:pt idx="156">
                  <c:v>10.950563629122772</c:v>
                </c:pt>
                <c:pt idx="157">
                  <c:v>10.488670327779046</c:v>
                </c:pt>
                <c:pt idx="158">
                  <c:v>10.778811218481373</c:v>
                </c:pt>
                <c:pt idx="159">
                  <c:v>10.056578901884173</c:v>
                </c:pt>
                <c:pt idx="160">
                  <c:v>2.2002923830797974</c:v>
                </c:pt>
                <c:pt idx="161">
                  <c:v>2.0511621904587365</c:v>
                </c:pt>
                <c:pt idx="162">
                  <c:v>6.6891102263510245</c:v>
                </c:pt>
                <c:pt idx="163">
                  <c:v>1.998235970493718</c:v>
                </c:pt>
                <c:pt idx="164">
                  <c:v>1.0573786973350272</c:v>
                </c:pt>
                <c:pt idx="165">
                  <c:v>2.4658697004026018</c:v>
                </c:pt>
                <c:pt idx="166">
                  <c:v>12.020669949440846</c:v>
                </c:pt>
                <c:pt idx="167">
                  <c:v>1.5566237320003118</c:v>
                </c:pt>
                <c:pt idx="168">
                  <c:v>5.0834491303142624</c:v>
                </c:pt>
                <c:pt idx="169">
                  <c:v>6.0210148841323825</c:v>
                </c:pt>
                <c:pt idx="170">
                  <c:v>6.8085591497537195</c:v>
                </c:pt>
                <c:pt idx="171">
                  <c:v>5.1734253298351955</c:v>
                </c:pt>
                <c:pt idx="172">
                  <c:v>1.8121086261151389</c:v>
                </c:pt>
                <c:pt idx="173">
                  <c:v>5.9828519362815475</c:v>
                </c:pt>
                <c:pt idx="174">
                  <c:v>6.7470154354361167</c:v>
                </c:pt>
                <c:pt idx="175">
                  <c:v>1.2352993714658898</c:v>
                </c:pt>
                <c:pt idx="176">
                  <c:v>3.2943263750671812</c:v>
                </c:pt>
                <c:pt idx="177">
                  <c:v>19.11357970354512</c:v>
                </c:pt>
                <c:pt idx="178">
                  <c:v>24.942719500296647</c:v>
                </c:pt>
                <c:pt idx="179">
                  <c:v>6.8273251068623644</c:v>
                </c:pt>
                <c:pt idx="180">
                  <c:v>9.947060872439117</c:v>
                </c:pt>
                <c:pt idx="181">
                  <c:v>40.479844309639944</c:v>
                </c:pt>
                <c:pt idx="182">
                  <c:v>2.9517493270253197</c:v>
                </c:pt>
                <c:pt idx="183">
                  <c:v>6.1755201835867304</c:v>
                </c:pt>
                <c:pt idx="184">
                  <c:v>38.48681254732081</c:v>
                </c:pt>
                <c:pt idx="185">
                  <c:v>1.8100750338588307</c:v>
                </c:pt>
                <c:pt idx="186">
                  <c:v>22.526521773536189</c:v>
                </c:pt>
                <c:pt idx="187">
                  <c:v>5.6614007796601085</c:v>
                </c:pt>
                <c:pt idx="188">
                  <c:v>13.422991253148426</c:v>
                </c:pt>
                <c:pt idx="189">
                  <c:v>20.847837777309987</c:v>
                </c:pt>
                <c:pt idx="190">
                  <c:v>5.3669219832748523</c:v>
                </c:pt>
                <c:pt idx="191">
                  <c:v>11.692376377025123</c:v>
                </c:pt>
                <c:pt idx="192">
                  <c:v>13.342219957662779</c:v>
                </c:pt>
                <c:pt idx="193">
                  <c:v>1.9529398245256762</c:v>
                </c:pt>
                <c:pt idx="194">
                  <c:v>10.312090841183107</c:v>
                </c:pt>
                <c:pt idx="195">
                  <c:v>13.194820891608153</c:v>
                </c:pt>
                <c:pt idx="196">
                  <c:v>31.866164086139229</c:v>
                </c:pt>
                <c:pt idx="197">
                  <c:v>5.5955555309545666</c:v>
                </c:pt>
                <c:pt idx="198">
                  <c:v>10.004874967998513</c:v>
                </c:pt>
                <c:pt idx="199">
                  <c:v>4.6696156478053066</c:v>
                </c:pt>
                <c:pt idx="200">
                  <c:v>12.456139532856223</c:v>
                </c:pt>
                <c:pt idx="201">
                  <c:v>3.0120236016607387</c:v>
                </c:pt>
                <c:pt idx="202">
                  <c:v>1.529502610202371</c:v>
                </c:pt>
                <c:pt idx="203">
                  <c:v>25.593923455634354</c:v>
                </c:pt>
                <c:pt idx="204">
                  <c:v>11.525356952884136</c:v>
                </c:pt>
                <c:pt idx="205">
                  <c:v>5.3174281388460045</c:v>
                </c:pt>
                <c:pt idx="206">
                  <c:v>13.313685757658726</c:v>
                </c:pt>
                <c:pt idx="207">
                  <c:v>7.4306644421216621</c:v>
                </c:pt>
                <c:pt idx="208">
                  <c:v>4.2558019122561088</c:v>
                </c:pt>
                <c:pt idx="209">
                  <c:v>3.9603264754069212</c:v>
                </c:pt>
                <c:pt idx="210">
                  <c:v>10.410757218075426</c:v>
                </c:pt>
                <c:pt idx="211">
                  <c:v>9.0490113898386184</c:v>
                </c:pt>
                <c:pt idx="212">
                  <c:v>14.322735285861826</c:v>
                </c:pt>
                <c:pt idx="213">
                  <c:v>6.2703931997052624</c:v>
                </c:pt>
                <c:pt idx="214">
                  <c:v>7.5064872828282283</c:v>
                </c:pt>
                <c:pt idx="215">
                  <c:v>21.466588821244152</c:v>
                </c:pt>
                <c:pt idx="216">
                  <c:v>4.1664991774950355</c:v>
                </c:pt>
                <c:pt idx="217">
                  <c:v>13.842277500168597</c:v>
                </c:pt>
                <c:pt idx="218">
                  <c:v>7.6653007334483085</c:v>
                </c:pt>
                <c:pt idx="219">
                  <c:v>5.7541200750766155</c:v>
                </c:pt>
                <c:pt idx="220">
                  <c:v>15.514934021219029</c:v>
                </c:pt>
                <c:pt idx="221">
                  <c:v>4.3229375597826065</c:v>
                </c:pt>
                <c:pt idx="222">
                  <c:v>11.562363092619568</c:v>
                </c:pt>
                <c:pt idx="223">
                  <c:v>5.7558202534933391</c:v>
                </c:pt>
                <c:pt idx="224">
                  <c:v>13.294941533897381</c:v>
                </c:pt>
                <c:pt idx="225">
                  <c:v>4.7564030316481434</c:v>
                </c:pt>
                <c:pt idx="226">
                  <c:v>4.0447382916095673</c:v>
                </c:pt>
                <c:pt idx="227">
                  <c:v>3.2765218906498275</c:v>
                </c:pt>
                <c:pt idx="228">
                  <c:v>6.3242455388637655</c:v>
                </c:pt>
                <c:pt idx="229">
                  <c:v>4.3873331152580404</c:v>
                </c:pt>
                <c:pt idx="230">
                  <c:v>9.0465562874044796</c:v>
                </c:pt>
                <c:pt idx="231">
                  <c:v>3.5527827917832577</c:v>
                </c:pt>
                <c:pt idx="232">
                  <c:v>10.377147033610926</c:v>
                </c:pt>
                <c:pt idx="233">
                  <c:v>18.67368849339509</c:v>
                </c:pt>
                <c:pt idx="234">
                  <c:v>2.2600744784894267</c:v>
                </c:pt>
                <c:pt idx="235">
                  <c:v>4.4203308803044425</c:v>
                </c:pt>
                <c:pt idx="236">
                  <c:v>10.596405255255474</c:v>
                </c:pt>
                <c:pt idx="237">
                  <c:v>2.4308081824134735</c:v>
                </c:pt>
                <c:pt idx="238">
                  <c:v>14.399691864190002</c:v>
                </c:pt>
                <c:pt idx="239">
                  <c:v>10.838360821658448</c:v>
                </c:pt>
                <c:pt idx="240">
                  <c:v>20.63967999700079</c:v>
                </c:pt>
                <c:pt idx="241">
                  <c:v>11.347822854448324</c:v>
                </c:pt>
                <c:pt idx="242">
                  <c:v>7.0969540876937671</c:v>
                </c:pt>
                <c:pt idx="243">
                  <c:v>4.2429332407401867</c:v>
                </c:pt>
                <c:pt idx="244">
                  <c:v>3.2663368574961487</c:v>
                </c:pt>
                <c:pt idx="245">
                  <c:v>3.0548449987283224</c:v>
                </c:pt>
                <c:pt idx="246">
                  <c:v>28.354303206405604</c:v>
                </c:pt>
                <c:pt idx="247">
                  <c:v>12.272764510897726</c:v>
                </c:pt>
                <c:pt idx="248">
                  <c:v>12.100466826688876</c:v>
                </c:pt>
                <c:pt idx="249">
                  <c:v>2.2973318351686602</c:v>
                </c:pt>
                <c:pt idx="250">
                  <c:v>7.4029742967956755</c:v>
                </c:pt>
                <c:pt idx="251">
                  <c:v>6.3726229113242994</c:v>
                </c:pt>
                <c:pt idx="252">
                  <c:v>8.3399043779694377</c:v>
                </c:pt>
                <c:pt idx="253">
                  <c:v>5.3549699710236052</c:v>
                </c:pt>
                <c:pt idx="254">
                  <c:v>6.3673674832253084</c:v>
                </c:pt>
                <c:pt idx="255">
                  <c:v>3.8985193466400005</c:v>
                </c:pt>
                <c:pt idx="256">
                  <c:v>2.4409237043440601</c:v>
                </c:pt>
                <c:pt idx="257">
                  <c:v>5.0282549942128094</c:v>
                </c:pt>
                <c:pt idx="258">
                  <c:v>23.490790583325964</c:v>
                </c:pt>
                <c:pt idx="259">
                  <c:v>37.364324869927884</c:v>
                </c:pt>
                <c:pt idx="260">
                  <c:v>2.4550907870153682</c:v>
                </c:pt>
                <c:pt idx="261">
                  <c:v>9.0050374046677248</c:v>
                </c:pt>
                <c:pt idx="262">
                  <c:v>18.275999617609727</c:v>
                </c:pt>
                <c:pt idx="263">
                  <c:v>2.2950637609478552</c:v>
                </c:pt>
                <c:pt idx="264">
                  <c:v>6.2742867407212035</c:v>
                </c:pt>
                <c:pt idx="265">
                  <c:v>5.1635302103997338</c:v>
                </c:pt>
                <c:pt idx="266">
                  <c:v>1.5602739592671351</c:v>
                </c:pt>
                <c:pt idx="267">
                  <c:v>1.8128836385752121</c:v>
                </c:pt>
                <c:pt idx="268">
                  <c:v>1.4797064917692453</c:v>
                </c:pt>
                <c:pt idx="269">
                  <c:v>8.0499890856394707</c:v>
                </c:pt>
                <c:pt idx="270">
                  <c:v>3.7338974151347135</c:v>
                </c:pt>
                <c:pt idx="271">
                  <c:v>2.4879777571464508</c:v>
                </c:pt>
                <c:pt idx="272">
                  <c:v>1.2374478656277501</c:v>
                </c:pt>
                <c:pt idx="273">
                  <c:v>1.4225364064659538</c:v>
                </c:pt>
                <c:pt idx="274">
                  <c:v>2.2857936346287273</c:v>
                </c:pt>
                <c:pt idx="275">
                  <c:v>10.740099423644818</c:v>
                </c:pt>
                <c:pt idx="276">
                  <c:v>6.0840089455288515</c:v>
                </c:pt>
                <c:pt idx="277">
                  <c:v>9.4007036448241408</c:v>
                </c:pt>
                <c:pt idx="278">
                  <c:v>2.2767133430018571</c:v>
                </c:pt>
                <c:pt idx="279">
                  <c:v>4.9370757188744294</c:v>
                </c:pt>
                <c:pt idx="280">
                  <c:v>2.8215532282617115</c:v>
                </c:pt>
                <c:pt idx="281">
                  <c:v>9.385702616126224</c:v>
                </c:pt>
                <c:pt idx="282">
                  <c:v>4.7244175970521765</c:v>
                </c:pt>
                <c:pt idx="283">
                  <c:v>11.186811260600932</c:v>
                </c:pt>
                <c:pt idx="284">
                  <c:v>4.0165411088078304</c:v>
                </c:pt>
                <c:pt idx="285">
                  <c:v>5.4320912158414023</c:v>
                </c:pt>
                <c:pt idx="286">
                  <c:v>2.8724681150062099</c:v>
                </c:pt>
                <c:pt idx="287">
                  <c:v>2.5785112690149652</c:v>
                </c:pt>
                <c:pt idx="288">
                  <c:v>2.499552024260649</c:v>
                </c:pt>
                <c:pt idx="289">
                  <c:v>24.806037505525453</c:v>
                </c:pt>
                <c:pt idx="290">
                  <c:v>8.7979458162586024</c:v>
                </c:pt>
                <c:pt idx="291">
                  <c:v>9.4092508482152777</c:v>
                </c:pt>
                <c:pt idx="292">
                  <c:v>2.8921564164589526</c:v>
                </c:pt>
                <c:pt idx="293">
                  <c:v>9.9444756178469547</c:v>
                </c:pt>
                <c:pt idx="294">
                  <c:v>7.7452244806255539</c:v>
                </c:pt>
                <c:pt idx="295">
                  <c:v>1.7920359580957621</c:v>
                </c:pt>
                <c:pt idx="296">
                  <c:v>4.644284295039836</c:v>
                </c:pt>
                <c:pt idx="297">
                  <c:v>13.592574115382074</c:v>
                </c:pt>
                <c:pt idx="298">
                  <c:v>1.7327156275002564</c:v>
                </c:pt>
                <c:pt idx="299">
                  <c:v>9.0567898043097088</c:v>
                </c:pt>
                <c:pt idx="300">
                  <c:v>4.1980772087648841</c:v>
                </c:pt>
                <c:pt idx="301">
                  <c:v>3.6747245019017702</c:v>
                </c:pt>
                <c:pt idx="302">
                  <c:v>15.308342088140568</c:v>
                </c:pt>
                <c:pt idx="303">
                  <c:v>2.7337187685295063</c:v>
                </c:pt>
                <c:pt idx="304">
                  <c:v>1.5381248134242942</c:v>
                </c:pt>
                <c:pt idx="305">
                  <c:v>1.844730569859798</c:v>
                </c:pt>
                <c:pt idx="306">
                  <c:v>8.2626230557267046</c:v>
                </c:pt>
                <c:pt idx="307">
                  <c:v>4.9556099770786339</c:v>
                </c:pt>
                <c:pt idx="308">
                  <c:v>5.348080404002407</c:v>
                </c:pt>
                <c:pt idx="309">
                  <c:v>2.2770756143833757</c:v>
                </c:pt>
                <c:pt idx="310">
                  <c:v>1.8727990824967731</c:v>
                </c:pt>
                <c:pt idx="311">
                  <c:v>1.254974071546896</c:v>
                </c:pt>
                <c:pt idx="312">
                  <c:v>1.9734781844466223</c:v>
                </c:pt>
                <c:pt idx="313">
                  <c:v>1.4043923057371732</c:v>
                </c:pt>
                <c:pt idx="314">
                  <c:v>0.69141237772160447</c:v>
                </c:pt>
                <c:pt idx="315">
                  <c:v>1.2069390049062381</c:v>
                </c:pt>
                <c:pt idx="316">
                  <c:v>6.2373685444852001</c:v>
                </c:pt>
                <c:pt idx="317">
                  <c:v>1.0694299342615221</c:v>
                </c:pt>
                <c:pt idx="318">
                  <c:v>2.6350038071990021</c:v>
                </c:pt>
                <c:pt idx="319">
                  <c:v>3.8043307529231023</c:v>
                </c:pt>
                <c:pt idx="320">
                  <c:v>4.0919786309921538</c:v>
                </c:pt>
                <c:pt idx="321">
                  <c:v>5.0267974431563536</c:v>
                </c:pt>
                <c:pt idx="322">
                  <c:v>1.5787171984566841</c:v>
                </c:pt>
                <c:pt idx="323">
                  <c:v>4.6098039611105905</c:v>
                </c:pt>
                <c:pt idx="324">
                  <c:v>2.707852734059971</c:v>
                </c:pt>
                <c:pt idx="325">
                  <c:v>6.3375386762168242</c:v>
                </c:pt>
                <c:pt idx="326">
                  <c:v>1.3610862850856758</c:v>
                </c:pt>
                <c:pt idx="327">
                  <c:v>5.8397454362321914</c:v>
                </c:pt>
                <c:pt idx="328">
                  <c:v>11.563254070552334</c:v>
                </c:pt>
                <c:pt idx="329">
                  <c:v>9.3904223047305102</c:v>
                </c:pt>
                <c:pt idx="330">
                  <c:v>8.4358335358761263</c:v>
                </c:pt>
                <c:pt idx="331">
                  <c:v>3.0412569773917437</c:v>
                </c:pt>
                <c:pt idx="332">
                  <c:v>14.131733793530698</c:v>
                </c:pt>
                <c:pt idx="333">
                  <c:v>9.3690695118615235</c:v>
                </c:pt>
                <c:pt idx="334">
                  <c:v>0.58801785249379412</c:v>
                </c:pt>
                <c:pt idx="335">
                  <c:v>2.3814190632070993</c:v>
                </c:pt>
                <c:pt idx="336">
                  <c:v>7.1501734646269055</c:v>
                </c:pt>
                <c:pt idx="337">
                  <c:v>1.7438259532990297</c:v>
                </c:pt>
                <c:pt idx="338">
                  <c:v>2.5539965089259868</c:v>
                </c:pt>
                <c:pt idx="339">
                  <c:v>7.3158748285271562</c:v>
                </c:pt>
                <c:pt idx="340">
                  <c:v>1.6831034787380041</c:v>
                </c:pt>
                <c:pt idx="341">
                  <c:v>9.1209021829929959</c:v>
                </c:pt>
                <c:pt idx="342">
                  <c:v>1.7694722149675579</c:v>
                </c:pt>
                <c:pt idx="343">
                  <c:v>6.4447008966410744</c:v>
                </c:pt>
                <c:pt idx="344">
                  <c:v>2.4483010624788055</c:v>
                </c:pt>
                <c:pt idx="345">
                  <c:v>2.5689786728496631</c:v>
                </c:pt>
                <c:pt idx="346">
                  <c:v>4.9380315849772902</c:v>
                </c:pt>
                <c:pt idx="347">
                  <c:v>5.1687886775865151</c:v>
                </c:pt>
                <c:pt idx="348">
                  <c:v>1.6403433361886084</c:v>
                </c:pt>
                <c:pt idx="349">
                  <c:v>2.4568323305236563</c:v>
                </c:pt>
                <c:pt idx="350">
                  <c:v>3.2004144555777012</c:v>
                </c:pt>
                <c:pt idx="351">
                  <c:v>1.5922765248169088</c:v>
                </c:pt>
                <c:pt idx="352">
                  <c:v>4.0801260636868397</c:v>
                </c:pt>
                <c:pt idx="353">
                  <c:v>3.9665288171593711</c:v>
                </c:pt>
                <c:pt idx="354">
                  <c:v>1.0960161025199349</c:v>
                </c:pt>
                <c:pt idx="355">
                  <c:v>2.1400081315371193</c:v>
                </c:pt>
                <c:pt idx="356">
                  <c:v>3.3401765367590772</c:v>
                </c:pt>
                <c:pt idx="357">
                  <c:v>5.2358284792111434</c:v>
                </c:pt>
                <c:pt idx="358">
                  <c:v>5.334393875616307</c:v>
                </c:pt>
                <c:pt idx="359">
                  <c:v>11.345122037492954</c:v>
                </c:pt>
                <c:pt idx="360">
                  <c:v>3.7626095278634653</c:v>
                </c:pt>
                <c:pt idx="361">
                  <c:v>6.1797212765670855</c:v>
                </c:pt>
                <c:pt idx="362">
                  <c:v>3.8139775149851678</c:v>
                </c:pt>
                <c:pt idx="363">
                  <c:v>5.1136457386567695</c:v>
                </c:pt>
                <c:pt idx="364">
                  <c:v>8.6155157654753634</c:v>
                </c:pt>
                <c:pt idx="365">
                  <c:v>5.4244998702694645</c:v>
                </c:pt>
                <c:pt idx="366">
                  <c:v>7.2337678081195564</c:v>
                </c:pt>
                <c:pt idx="367">
                  <c:v>7.9760767638507124</c:v>
                </c:pt>
                <c:pt idx="368">
                  <c:v>10.94644803135583</c:v>
                </c:pt>
                <c:pt idx="369">
                  <c:v>7.3689390729736157</c:v>
                </c:pt>
                <c:pt idx="370">
                  <c:v>6.659479346801767</c:v>
                </c:pt>
                <c:pt idx="371">
                  <c:v>9.4913114157324419</c:v>
                </c:pt>
                <c:pt idx="372">
                  <c:v>9.878461967861659</c:v>
                </c:pt>
                <c:pt idx="373">
                  <c:v>13.184415873410471</c:v>
                </c:pt>
                <c:pt idx="374">
                  <c:v>8.0102072290477757</c:v>
                </c:pt>
                <c:pt idx="375">
                  <c:v>10.609966699923326</c:v>
                </c:pt>
                <c:pt idx="376">
                  <c:v>12.567257513680104</c:v>
                </c:pt>
                <c:pt idx="377">
                  <c:v>6.5235887870857345</c:v>
                </c:pt>
                <c:pt idx="378">
                  <c:v>4.6875426929939223</c:v>
                </c:pt>
                <c:pt idx="379">
                  <c:v>4.7277972848358196</c:v>
                </c:pt>
                <c:pt idx="380">
                  <c:v>0.27962232925875835</c:v>
                </c:pt>
                <c:pt idx="381">
                  <c:v>3.9647786741731768</c:v>
                </c:pt>
                <c:pt idx="382">
                  <c:v>6.2853547028050158</c:v>
                </c:pt>
                <c:pt idx="383">
                  <c:v>6.5230817836379664</c:v>
                </c:pt>
                <c:pt idx="384">
                  <c:v>1.4054632007265309</c:v>
                </c:pt>
                <c:pt idx="385">
                  <c:v>7.6116827568458785</c:v>
                </c:pt>
                <c:pt idx="386">
                  <c:v>2.7713205320929966</c:v>
                </c:pt>
                <c:pt idx="387">
                  <c:v>5.5646890731552645</c:v>
                </c:pt>
                <c:pt idx="388">
                  <c:v>4.4825812148175945</c:v>
                </c:pt>
                <c:pt idx="389">
                  <c:v>2.6020639551427331</c:v>
                </c:pt>
                <c:pt idx="390">
                  <c:v>28.016929536191089</c:v>
                </c:pt>
                <c:pt idx="391">
                  <c:v>27.605188835495888</c:v>
                </c:pt>
                <c:pt idx="392">
                  <c:v>19.475773317778824</c:v>
                </c:pt>
                <c:pt idx="393">
                  <c:v>2.0479695320950602</c:v>
                </c:pt>
                <c:pt idx="394">
                  <c:v>6.2813793767085464</c:v>
                </c:pt>
                <c:pt idx="395">
                  <c:v>3.4446851777535787</c:v>
                </c:pt>
                <c:pt idx="396">
                  <c:v>4.6569205171903745</c:v>
                </c:pt>
                <c:pt idx="397">
                  <c:v>4.3345867806999445</c:v>
                </c:pt>
                <c:pt idx="398">
                  <c:v>35.218154268050313</c:v>
                </c:pt>
                <c:pt idx="399">
                  <c:v>4.3034645367156745</c:v>
                </c:pt>
                <c:pt idx="400">
                  <c:v>18.877529757490315</c:v>
                </c:pt>
                <c:pt idx="401">
                  <c:v>12.500708956077952</c:v>
                </c:pt>
                <c:pt idx="402">
                  <c:v>41.851905489788798</c:v>
                </c:pt>
                <c:pt idx="403">
                  <c:v>4.5172136251541524</c:v>
                </c:pt>
                <c:pt idx="404">
                  <c:v>5.6435324743519315</c:v>
                </c:pt>
                <c:pt idx="405">
                  <c:v>12.471168636430518</c:v>
                </c:pt>
                <c:pt idx="406">
                  <c:v>8.4131696451516493</c:v>
                </c:pt>
                <c:pt idx="407">
                  <c:v>3.7459934471021019</c:v>
                </c:pt>
                <c:pt idx="408">
                  <c:v>23.946924086830329</c:v>
                </c:pt>
                <c:pt idx="409">
                  <c:v>8.0565715849465303</c:v>
                </c:pt>
                <c:pt idx="410">
                  <c:v>18.440216955838824</c:v>
                </c:pt>
                <c:pt idx="411">
                  <c:v>3.0545242624236089</c:v>
                </c:pt>
                <c:pt idx="412">
                  <c:v>2.3838013502756814</c:v>
                </c:pt>
                <c:pt idx="413">
                  <c:v>4.1296419991915974</c:v>
                </c:pt>
                <c:pt idx="414">
                  <c:v>20.605253983143029</c:v>
                </c:pt>
                <c:pt idx="415">
                  <c:v>3.0552907579105812</c:v>
                </c:pt>
                <c:pt idx="416">
                  <c:v>5.5486611633149279</c:v>
                </c:pt>
                <c:pt idx="417">
                  <c:v>7.6868809292480345</c:v>
                </c:pt>
                <c:pt idx="418">
                  <c:v>10.405981316994836</c:v>
                </c:pt>
                <c:pt idx="419">
                  <c:v>1.7083217220141635</c:v>
                </c:pt>
                <c:pt idx="420">
                  <c:v>0.49745617831335837</c:v>
                </c:pt>
                <c:pt idx="421">
                  <c:v>4.0846354569385745</c:v>
                </c:pt>
                <c:pt idx="422">
                  <c:v>0.94488586049172762</c:v>
                </c:pt>
                <c:pt idx="423">
                  <c:v>2.6073082914756012</c:v>
                </c:pt>
                <c:pt idx="424">
                  <c:v>8.860725026274725</c:v>
                </c:pt>
                <c:pt idx="425">
                  <c:v>6.9308870303838894</c:v>
                </c:pt>
                <c:pt idx="426">
                  <c:v>4.4817259047639144</c:v>
                </c:pt>
                <c:pt idx="427">
                  <c:v>2.3434190452806796</c:v>
                </c:pt>
                <c:pt idx="428">
                  <c:v>5.0537838159473623</c:v>
                </c:pt>
                <c:pt idx="429">
                  <c:v>2.9136630645604562</c:v>
                </c:pt>
                <c:pt idx="430">
                  <c:v>4.4867362665848054</c:v>
                </c:pt>
                <c:pt idx="431">
                  <c:v>2.015575487495092</c:v>
                </c:pt>
                <c:pt idx="432">
                  <c:v>2.3653852426424016</c:v>
                </c:pt>
                <c:pt idx="433">
                  <c:v>7.1939028484013745</c:v>
                </c:pt>
                <c:pt idx="434">
                  <c:v>15.218426121677608</c:v>
                </c:pt>
                <c:pt idx="435">
                  <c:v>16.583193388404606</c:v>
                </c:pt>
                <c:pt idx="436">
                  <c:v>3.7317165991407544</c:v>
                </c:pt>
                <c:pt idx="437">
                  <c:v>22.314375507734695</c:v>
                </c:pt>
                <c:pt idx="438">
                  <c:v>6.635823674175426</c:v>
                </c:pt>
                <c:pt idx="439">
                  <c:v>3.3511984667354597</c:v>
                </c:pt>
                <c:pt idx="440">
                  <c:v>14.197280528875893</c:v>
                </c:pt>
                <c:pt idx="441">
                  <c:v>46.69849392269365</c:v>
                </c:pt>
                <c:pt idx="442">
                  <c:v>19.274473459486831</c:v>
                </c:pt>
                <c:pt idx="443">
                  <c:v>11.698580078868774</c:v>
                </c:pt>
                <c:pt idx="444">
                  <c:v>13.723115649899247</c:v>
                </c:pt>
                <c:pt idx="445">
                  <c:v>1.6391267661799078</c:v>
                </c:pt>
                <c:pt idx="446">
                  <c:v>11.826956916248619</c:v>
                </c:pt>
                <c:pt idx="447">
                  <c:v>14.2756018334148</c:v>
                </c:pt>
              </c:numCache>
            </c:numRef>
          </c:yVal>
        </c:ser>
        <c:axId val="203993856"/>
        <c:axId val="203996160"/>
      </c:scatterChart>
      <c:valAx>
        <c:axId val="203993856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de-DE" sz="1400" b="1" i="0" baseline="0"/>
                  <a:t>∑ PCB </a:t>
                </a:r>
                <a:r>
                  <a:rPr lang="de-DE" sz="1400" b="1" i="0" u="none" strike="noStrike" baseline="0"/>
                  <a:t>[ng /g]</a:t>
                </a:r>
                <a:endParaRPr lang="de-DE" sz="1400"/>
              </a:p>
            </c:rich>
          </c:tx>
          <c:layout>
            <c:manualLayout>
              <c:xMode val="edge"/>
              <c:yMode val="edge"/>
              <c:x val="0.23751989222896044"/>
              <c:y val="0.78895402124907565"/>
            </c:manualLayout>
          </c:layout>
        </c:title>
        <c:numFmt formatCode="0" sourceLinked="0"/>
        <c:tickLblPos val="nextTo"/>
        <c:txPr>
          <a:bodyPr/>
          <a:lstStyle/>
          <a:p>
            <a:pPr>
              <a:defRPr sz="1100"/>
            </a:pPr>
            <a:endParaRPr lang="de-DE"/>
          </a:p>
        </c:txPr>
        <c:crossAx val="203996160"/>
        <c:crosses val="autoZero"/>
        <c:crossBetween val="midCat"/>
      </c:valAx>
      <c:valAx>
        <c:axId val="203996160"/>
        <c:scaling>
          <c:orientation val="minMax"/>
        </c:scaling>
        <c:axPos val="l"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de-DE" sz="1400"/>
                  <a:t>PCB 153 </a:t>
                </a:r>
                <a:r>
                  <a:rPr lang="de-DE" sz="1400" b="1" i="0" u="none" strike="noStrike" baseline="0"/>
                  <a:t>[ng /g]</a:t>
                </a:r>
                <a:endParaRPr lang="de-DE" sz="1400"/>
              </a:p>
            </c:rich>
          </c:tx>
          <c:layout>
            <c:manualLayout>
              <c:xMode val="edge"/>
              <c:yMode val="edge"/>
              <c:x val="3.5607992452228066E-2"/>
              <c:y val="2.6885580993748867E-2"/>
            </c:manualLayout>
          </c:layout>
        </c:title>
        <c:numFmt formatCode="0" sourceLinked="0"/>
        <c:tickLblPos val="nextTo"/>
        <c:txPr>
          <a:bodyPr/>
          <a:lstStyle/>
          <a:p>
            <a:pPr>
              <a:defRPr sz="1100"/>
            </a:pPr>
            <a:endParaRPr lang="de-DE"/>
          </a:p>
        </c:txPr>
        <c:crossAx val="203993856"/>
        <c:crosses val="autoZero"/>
        <c:crossBetween val="midCat"/>
      </c:valAx>
    </c:plotArea>
    <c:plotVisOnly val="1"/>
  </c:chart>
  <c:externalData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de-DE"/>
  <c:clrMapOvr bg1="lt1" tx1="dk1" bg2="lt2" tx2="dk2" accent1="accent1" accent2="accent2" accent3="accent3" accent4="accent4" accent5="accent5" accent6="accent6" hlink="hlink" folHlink="folHlink"/>
  <c:chart>
    <c:plotArea>
      <c:layout/>
      <c:barChart>
        <c:barDir val="col"/>
        <c:grouping val="clustered"/>
        <c:ser>
          <c:idx val="0"/>
          <c:order val="0"/>
          <c:spPr>
            <a:solidFill>
              <a:schemeClr val="tx1">
                <a:lumMod val="50000"/>
                <a:lumOff val="50000"/>
              </a:schemeClr>
            </a:solidFill>
          </c:spPr>
          <c:errBars>
            <c:errBarType val="both"/>
            <c:errValType val="cust"/>
            <c:plus>
              <c:numRef>
                <c:f>Prozent!$AF$452:$AK$452</c:f>
                <c:numCache>
                  <c:formatCode>General</c:formatCode>
                  <c:ptCount val="6"/>
                  <c:pt idx="0">
                    <c:v>8.9793634601280127E-3</c:v>
                  </c:pt>
                  <c:pt idx="1">
                    <c:v>0.12287203461190009</c:v>
                  </c:pt>
                  <c:pt idx="2">
                    <c:v>1.1861169874625937E-2</c:v>
                  </c:pt>
                  <c:pt idx="3">
                    <c:v>2.0733585450503012E-2</c:v>
                  </c:pt>
                  <c:pt idx="4">
                    <c:v>8.3681252639066228E-2</c:v>
                  </c:pt>
                  <c:pt idx="5">
                    <c:v>0.11491861797304911</c:v>
                  </c:pt>
                </c:numCache>
              </c:numRef>
            </c:plus>
            <c:minus>
              <c:numRef>
                <c:f>Prozent!$AF$452:$AK$452</c:f>
                <c:numCache>
                  <c:formatCode>General</c:formatCode>
                  <c:ptCount val="6"/>
                  <c:pt idx="0">
                    <c:v>8.9793634601280127E-3</c:v>
                  </c:pt>
                  <c:pt idx="1">
                    <c:v>0.12287203461190009</c:v>
                  </c:pt>
                  <c:pt idx="2">
                    <c:v>1.1861169874625937E-2</c:v>
                  </c:pt>
                  <c:pt idx="3">
                    <c:v>2.0733585450503012E-2</c:v>
                  </c:pt>
                  <c:pt idx="4">
                    <c:v>8.3681252639066228E-2</c:v>
                  </c:pt>
                  <c:pt idx="5">
                    <c:v>0.11491861797304911</c:v>
                  </c:pt>
                </c:numCache>
              </c:numRef>
            </c:minus>
            <c:spPr>
              <a:ln>
                <a:solidFill>
                  <a:schemeClr val="tx1"/>
                </a:solidFill>
              </a:ln>
            </c:spPr>
          </c:errBars>
          <c:cat>
            <c:strRef>
              <c:f>Prozent!$AF$1:$AK$1</c:f>
              <c:strCache>
                <c:ptCount val="6"/>
                <c:pt idx="0">
                  <c:v>2,4'-DDE</c:v>
                </c:pt>
                <c:pt idx="1">
                  <c:v>4,4'-DDE</c:v>
                </c:pt>
                <c:pt idx="2">
                  <c:v>2,4'-DDD</c:v>
                </c:pt>
                <c:pt idx="3">
                  <c:v>4,4'-DDD</c:v>
                </c:pt>
                <c:pt idx="4">
                  <c:v>2,4'-DDT</c:v>
                </c:pt>
                <c:pt idx="5">
                  <c:v>4,4'-DDT</c:v>
                </c:pt>
              </c:strCache>
            </c:strRef>
          </c:cat>
          <c:val>
            <c:numRef>
              <c:f>Prozent!$AF$451:$AK$451</c:f>
              <c:numCache>
                <c:formatCode>0%</c:formatCode>
                <c:ptCount val="6"/>
                <c:pt idx="0">
                  <c:v>3.0922683449462877E-3</c:v>
                </c:pt>
                <c:pt idx="1">
                  <c:v>0.29327934321578386</c:v>
                </c:pt>
                <c:pt idx="2">
                  <c:v>3.9786196807475391E-3</c:v>
                </c:pt>
                <c:pt idx="3">
                  <c:v>1.3914221063025181E-2</c:v>
                </c:pt>
                <c:pt idx="4">
                  <c:v>0.12597072150485117</c:v>
                </c:pt>
                <c:pt idx="5">
                  <c:v>0.55976482619064571</c:v>
                </c:pt>
              </c:numCache>
            </c:numRef>
          </c:val>
        </c:ser>
        <c:axId val="210375808"/>
        <c:axId val="210377344"/>
      </c:barChart>
      <c:catAx>
        <c:axId val="210375808"/>
        <c:scaling>
          <c:orientation val="minMax"/>
        </c:scaling>
        <c:axPos val="b"/>
        <c:tickLblPos val="nextTo"/>
        <c:txPr>
          <a:bodyPr/>
          <a:lstStyle/>
          <a:p>
            <a:pPr>
              <a:defRPr sz="1100" b="1"/>
            </a:pPr>
            <a:endParaRPr lang="de-DE"/>
          </a:p>
        </c:txPr>
        <c:crossAx val="210377344"/>
        <c:crosses val="autoZero"/>
        <c:auto val="1"/>
        <c:lblAlgn val="ctr"/>
        <c:lblOffset val="100"/>
      </c:catAx>
      <c:valAx>
        <c:axId val="210377344"/>
        <c:scaling>
          <c:orientation val="minMax"/>
          <c:max val="0.70000000000000062"/>
          <c:min val="0"/>
        </c:scaling>
        <c:axPos val="l"/>
        <c:majorGridlines/>
        <c:numFmt formatCode="0%" sourceLinked="1"/>
        <c:tickLblPos val="nextTo"/>
        <c:txPr>
          <a:bodyPr/>
          <a:lstStyle/>
          <a:p>
            <a:pPr>
              <a:defRPr sz="1200" b="1"/>
            </a:pPr>
            <a:endParaRPr lang="de-DE"/>
          </a:p>
        </c:txPr>
        <c:crossAx val="210375808"/>
        <c:crosses val="autoZero"/>
        <c:crossBetween val="between"/>
      </c:valAx>
    </c:plotArea>
    <c:plotVisOnly val="1"/>
  </c:chart>
  <c:externalData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de-DE"/>
  <c:chart>
    <c:plotArea>
      <c:layout/>
      <c:scatterChart>
        <c:scatterStyle val="lineMarker"/>
        <c:ser>
          <c:idx val="0"/>
          <c:order val="0"/>
          <c:tx>
            <c:v>Aldrine vs. Dieldrine</c:v>
          </c:tx>
          <c:spPr>
            <a:ln w="28575">
              <a:noFill/>
            </a:ln>
          </c:spPr>
          <c:marker>
            <c:spPr>
              <a:solidFill>
                <a:schemeClr val="accent2">
                  <a:lumMod val="75000"/>
                </a:schemeClr>
              </a:solidFill>
            </c:spPr>
          </c:marker>
          <c:xVal>
            <c:numRef>
              <c:f>Daten!$GE$3:$GE$476</c:f>
              <c:numCache>
                <c:formatCode>General</c:formatCode>
                <c:ptCount val="474"/>
                <c:pt idx="2">
                  <c:v>0</c:v>
                </c:pt>
                <c:pt idx="7">
                  <c:v>216.17979999999989</c:v>
                </c:pt>
                <c:pt idx="17">
                  <c:v>51.966500000000003</c:v>
                </c:pt>
                <c:pt idx="19">
                  <c:v>365.8372</c:v>
                </c:pt>
                <c:pt idx="29">
                  <c:v>15.1159</c:v>
                </c:pt>
                <c:pt idx="30">
                  <c:v>57.296100000000038</c:v>
                </c:pt>
                <c:pt idx="36">
                  <c:v>245.26549999999997</c:v>
                </c:pt>
                <c:pt idx="42">
                  <c:v>76.004999999999995</c:v>
                </c:pt>
                <c:pt idx="45">
                  <c:v>29.038</c:v>
                </c:pt>
                <c:pt idx="62">
                  <c:v>44.459400000000002</c:v>
                </c:pt>
                <c:pt idx="68">
                  <c:v>22.199000000000005</c:v>
                </c:pt>
                <c:pt idx="76">
                  <c:v>0</c:v>
                </c:pt>
                <c:pt idx="78">
                  <c:v>18.324200000000001</c:v>
                </c:pt>
                <c:pt idx="93">
                  <c:v>53.679200000000002</c:v>
                </c:pt>
                <c:pt idx="95">
                  <c:v>61.89</c:v>
                </c:pt>
                <c:pt idx="96">
                  <c:v>64.853999999999999</c:v>
                </c:pt>
                <c:pt idx="97">
                  <c:v>10.277700000000001</c:v>
                </c:pt>
                <c:pt idx="105">
                  <c:v>128.02430000000001</c:v>
                </c:pt>
                <c:pt idx="106">
                  <c:v>51.9788</c:v>
                </c:pt>
                <c:pt idx="117">
                  <c:v>41.805700000000002</c:v>
                </c:pt>
                <c:pt idx="124">
                  <c:v>244.71159999999998</c:v>
                </c:pt>
                <c:pt idx="132">
                  <c:v>119.258</c:v>
                </c:pt>
                <c:pt idx="135">
                  <c:v>87.649799999999999</c:v>
                </c:pt>
                <c:pt idx="148">
                  <c:v>12.7677</c:v>
                </c:pt>
                <c:pt idx="155">
                  <c:v>44.611800000000002</c:v>
                </c:pt>
                <c:pt idx="167">
                  <c:v>69.586600000000004</c:v>
                </c:pt>
                <c:pt idx="172">
                  <c:v>182.3749</c:v>
                </c:pt>
                <c:pt idx="177">
                  <c:v>166.12569999999999</c:v>
                </c:pt>
                <c:pt idx="182">
                  <c:v>61.348700000000001</c:v>
                </c:pt>
                <c:pt idx="191">
                  <c:v>12.269400000000006</c:v>
                </c:pt>
                <c:pt idx="194">
                  <c:v>10.2599</c:v>
                </c:pt>
                <c:pt idx="199">
                  <c:v>6.3008999999999995</c:v>
                </c:pt>
                <c:pt idx="209">
                  <c:v>2.4443000000000001</c:v>
                </c:pt>
                <c:pt idx="216">
                  <c:v>0</c:v>
                </c:pt>
                <c:pt idx="217">
                  <c:v>4.9792000000000041</c:v>
                </c:pt>
                <c:pt idx="220">
                  <c:v>41.901400000000002</c:v>
                </c:pt>
                <c:pt idx="224">
                  <c:v>11.811</c:v>
                </c:pt>
                <c:pt idx="232">
                  <c:v>0</c:v>
                </c:pt>
                <c:pt idx="233">
                  <c:v>121.99350000000005</c:v>
                </c:pt>
                <c:pt idx="239">
                  <c:v>0</c:v>
                </c:pt>
                <c:pt idx="241">
                  <c:v>11.495800000000004</c:v>
                </c:pt>
                <c:pt idx="249">
                  <c:v>50.480499999999999</c:v>
                </c:pt>
                <c:pt idx="252">
                  <c:v>15.4251</c:v>
                </c:pt>
                <c:pt idx="266">
                  <c:v>18.6629</c:v>
                </c:pt>
                <c:pt idx="275">
                  <c:v>17.478000000000002</c:v>
                </c:pt>
                <c:pt idx="283">
                  <c:v>3.3588999999999984</c:v>
                </c:pt>
                <c:pt idx="289">
                  <c:v>101.8064</c:v>
                </c:pt>
                <c:pt idx="294">
                  <c:v>212.84469999999999</c:v>
                </c:pt>
                <c:pt idx="303">
                  <c:v>0</c:v>
                </c:pt>
                <c:pt idx="304">
                  <c:v>29.893599999999989</c:v>
                </c:pt>
                <c:pt idx="308">
                  <c:v>160.4648</c:v>
                </c:pt>
                <c:pt idx="319">
                  <c:v>6.6929999999999961</c:v>
                </c:pt>
                <c:pt idx="321">
                  <c:v>31.1952</c:v>
                </c:pt>
                <c:pt idx="327">
                  <c:v>0</c:v>
                </c:pt>
                <c:pt idx="330">
                  <c:v>33.395900000000012</c:v>
                </c:pt>
                <c:pt idx="332">
                  <c:v>14.719200000000001</c:v>
                </c:pt>
                <c:pt idx="339">
                  <c:v>20.620899999999999</c:v>
                </c:pt>
                <c:pt idx="346">
                  <c:v>13.0998</c:v>
                </c:pt>
                <c:pt idx="347">
                  <c:v>38.758500000000012</c:v>
                </c:pt>
                <c:pt idx="351">
                  <c:v>0</c:v>
                </c:pt>
                <c:pt idx="354">
                  <c:v>27.605399999999989</c:v>
                </c:pt>
                <c:pt idx="360">
                  <c:v>34.659700000000001</c:v>
                </c:pt>
                <c:pt idx="362">
                  <c:v>42.600200000000001</c:v>
                </c:pt>
                <c:pt idx="373">
                  <c:v>0</c:v>
                </c:pt>
                <c:pt idx="377">
                  <c:v>0</c:v>
                </c:pt>
                <c:pt idx="380">
                  <c:v>14.712</c:v>
                </c:pt>
                <c:pt idx="381">
                  <c:v>215.34200000000001</c:v>
                </c:pt>
                <c:pt idx="389">
                  <c:v>25.48529999999997</c:v>
                </c:pt>
                <c:pt idx="399">
                  <c:v>10.2828</c:v>
                </c:pt>
                <c:pt idx="416">
                  <c:v>2.7557999999999998</c:v>
                </c:pt>
                <c:pt idx="424">
                  <c:v>3.1652</c:v>
                </c:pt>
                <c:pt idx="427">
                  <c:v>25.219799999999989</c:v>
                </c:pt>
                <c:pt idx="429">
                  <c:v>15.1225</c:v>
                </c:pt>
                <c:pt idx="432">
                  <c:v>7.4801000000000002</c:v>
                </c:pt>
                <c:pt idx="433">
                  <c:v>14.191600000000001</c:v>
                </c:pt>
                <c:pt idx="441">
                  <c:v>14.2334</c:v>
                </c:pt>
                <c:pt idx="443">
                  <c:v>0</c:v>
                </c:pt>
                <c:pt idx="450">
                  <c:v>0</c:v>
                </c:pt>
                <c:pt idx="453">
                  <c:v>4.1838999999999995</c:v>
                </c:pt>
                <c:pt idx="461">
                  <c:v>0</c:v>
                </c:pt>
              </c:numCache>
            </c:numRef>
          </c:xVal>
          <c:yVal>
            <c:numRef>
              <c:f>Daten!$GF$3:$GF$476</c:f>
              <c:numCache>
                <c:formatCode>General</c:formatCode>
                <c:ptCount val="474"/>
                <c:pt idx="2">
                  <c:v>6315.7866000000004</c:v>
                </c:pt>
                <c:pt idx="7">
                  <c:v>3521.922</c:v>
                </c:pt>
                <c:pt idx="17">
                  <c:v>3040.2763999999997</c:v>
                </c:pt>
                <c:pt idx="19">
                  <c:v>5498.884</c:v>
                </c:pt>
                <c:pt idx="29">
                  <c:v>617.26850000000002</c:v>
                </c:pt>
                <c:pt idx="30">
                  <c:v>4279.43</c:v>
                </c:pt>
                <c:pt idx="36">
                  <c:v>4575.4823999999999</c:v>
                </c:pt>
                <c:pt idx="42">
                  <c:v>1394.3118999999999</c:v>
                </c:pt>
                <c:pt idx="45">
                  <c:v>8339.8240000000005</c:v>
                </c:pt>
                <c:pt idx="62">
                  <c:v>2925.8764999999999</c:v>
                </c:pt>
                <c:pt idx="68">
                  <c:v>3665.4018999999998</c:v>
                </c:pt>
                <c:pt idx="76">
                  <c:v>2842.6916999999999</c:v>
                </c:pt>
                <c:pt idx="78">
                  <c:v>848.38530000000003</c:v>
                </c:pt>
                <c:pt idx="93">
                  <c:v>3425.3920000000012</c:v>
                </c:pt>
                <c:pt idx="95">
                  <c:v>1019.0712</c:v>
                </c:pt>
                <c:pt idx="96">
                  <c:v>27583.083999999999</c:v>
                </c:pt>
                <c:pt idx="97">
                  <c:v>2708.3800999999999</c:v>
                </c:pt>
                <c:pt idx="105">
                  <c:v>2586.1907000000001</c:v>
                </c:pt>
                <c:pt idx="106">
                  <c:v>2102.8962000000001</c:v>
                </c:pt>
                <c:pt idx="117">
                  <c:v>5420.0522000000037</c:v>
                </c:pt>
                <c:pt idx="124">
                  <c:v>6406.5690000000004</c:v>
                </c:pt>
                <c:pt idx="132">
                  <c:v>4148.7656000000034</c:v>
                </c:pt>
                <c:pt idx="135">
                  <c:v>3120.7930000000001</c:v>
                </c:pt>
                <c:pt idx="148">
                  <c:v>2815.569</c:v>
                </c:pt>
                <c:pt idx="155">
                  <c:v>664.24580000000003</c:v>
                </c:pt>
                <c:pt idx="167">
                  <c:v>3122.6732999999999</c:v>
                </c:pt>
                <c:pt idx="172">
                  <c:v>7024.8870000000015</c:v>
                </c:pt>
                <c:pt idx="177">
                  <c:v>4329.6550000000034</c:v>
                </c:pt>
                <c:pt idx="182">
                  <c:v>2773.74</c:v>
                </c:pt>
                <c:pt idx="191">
                  <c:v>1506.1181999999999</c:v>
                </c:pt>
                <c:pt idx="194">
                  <c:v>5228.6160000000036</c:v>
                </c:pt>
                <c:pt idx="199">
                  <c:v>5209.9286999999995</c:v>
                </c:pt>
                <c:pt idx="209">
                  <c:v>9075.9679999999862</c:v>
                </c:pt>
                <c:pt idx="216">
                  <c:v>3404.2917000000002</c:v>
                </c:pt>
                <c:pt idx="217">
                  <c:v>1524.5548999999999</c:v>
                </c:pt>
                <c:pt idx="220">
                  <c:v>2357.0265999999997</c:v>
                </c:pt>
                <c:pt idx="224">
                  <c:v>1163.2048</c:v>
                </c:pt>
                <c:pt idx="232">
                  <c:v>1116.4688000000001</c:v>
                </c:pt>
                <c:pt idx="233">
                  <c:v>4310.7183000000005</c:v>
                </c:pt>
                <c:pt idx="239">
                  <c:v>1008.4587</c:v>
                </c:pt>
                <c:pt idx="241">
                  <c:v>3219.2327</c:v>
                </c:pt>
                <c:pt idx="249">
                  <c:v>3266.9185000000002</c:v>
                </c:pt>
                <c:pt idx="252">
                  <c:v>2413.8792000000012</c:v>
                </c:pt>
                <c:pt idx="266">
                  <c:v>1317.1571999999999</c:v>
                </c:pt>
                <c:pt idx="275">
                  <c:v>692.51980000000003</c:v>
                </c:pt>
                <c:pt idx="283">
                  <c:v>1839.002</c:v>
                </c:pt>
                <c:pt idx="289">
                  <c:v>3939.7626999999984</c:v>
                </c:pt>
                <c:pt idx="294">
                  <c:v>13896.547</c:v>
                </c:pt>
                <c:pt idx="303">
                  <c:v>596.94179999999949</c:v>
                </c:pt>
                <c:pt idx="304">
                  <c:v>1442.5507</c:v>
                </c:pt>
                <c:pt idx="308">
                  <c:v>2645.9263000000001</c:v>
                </c:pt>
                <c:pt idx="319">
                  <c:v>1507.0208</c:v>
                </c:pt>
                <c:pt idx="321">
                  <c:v>1724.7257000000009</c:v>
                </c:pt>
                <c:pt idx="327">
                  <c:v>3934.4722000000002</c:v>
                </c:pt>
                <c:pt idx="330">
                  <c:v>1766.8108</c:v>
                </c:pt>
                <c:pt idx="332">
                  <c:v>657.85749999999928</c:v>
                </c:pt>
                <c:pt idx="339">
                  <c:v>409.18669999999975</c:v>
                </c:pt>
                <c:pt idx="346">
                  <c:v>3140.4883</c:v>
                </c:pt>
                <c:pt idx="347">
                  <c:v>2106.5909999999999</c:v>
                </c:pt>
                <c:pt idx="351">
                  <c:v>882.19820000000004</c:v>
                </c:pt>
                <c:pt idx="354">
                  <c:v>1039.2773</c:v>
                </c:pt>
                <c:pt idx="360">
                  <c:v>883.44179999999949</c:v>
                </c:pt>
                <c:pt idx="362">
                  <c:v>2300.6437999999998</c:v>
                </c:pt>
                <c:pt idx="373">
                  <c:v>609.89930000000004</c:v>
                </c:pt>
                <c:pt idx="377">
                  <c:v>3359.7927</c:v>
                </c:pt>
                <c:pt idx="380">
                  <c:v>1777.8054</c:v>
                </c:pt>
                <c:pt idx="381">
                  <c:v>524.72199999999998</c:v>
                </c:pt>
                <c:pt idx="389">
                  <c:v>1440.2181</c:v>
                </c:pt>
                <c:pt idx="399">
                  <c:v>542.38430000000005</c:v>
                </c:pt>
                <c:pt idx="416">
                  <c:v>271.6114</c:v>
                </c:pt>
                <c:pt idx="424">
                  <c:v>661.02470000000005</c:v>
                </c:pt>
                <c:pt idx="427">
                  <c:v>10497.066000000001</c:v>
                </c:pt>
                <c:pt idx="429">
                  <c:v>863.18990000000042</c:v>
                </c:pt>
                <c:pt idx="432">
                  <c:v>632.3922999999993</c:v>
                </c:pt>
                <c:pt idx="433">
                  <c:v>487.74809999999979</c:v>
                </c:pt>
                <c:pt idx="441">
                  <c:v>948.23</c:v>
                </c:pt>
                <c:pt idx="443">
                  <c:v>768.24509999999998</c:v>
                </c:pt>
                <c:pt idx="450">
                  <c:v>1012.5588</c:v>
                </c:pt>
                <c:pt idx="453">
                  <c:v>257.93549999999965</c:v>
                </c:pt>
                <c:pt idx="461">
                  <c:v>774.02179999999998</c:v>
                </c:pt>
              </c:numCache>
            </c:numRef>
          </c:yVal>
        </c:ser>
        <c:ser>
          <c:idx val="1"/>
          <c:order val="1"/>
          <c:tx>
            <c:v>Aldrine vs. Endrine</c:v>
          </c:tx>
          <c:spPr>
            <a:ln w="28575">
              <a:noFill/>
            </a:ln>
          </c:spPr>
          <c:marker>
            <c:spPr>
              <a:solidFill>
                <a:srgbClr val="C00000"/>
              </a:solidFill>
            </c:spPr>
          </c:marker>
          <c:xVal>
            <c:numRef>
              <c:f>Daten!$GE$3:$GE$476</c:f>
              <c:numCache>
                <c:formatCode>General</c:formatCode>
                <c:ptCount val="474"/>
                <c:pt idx="2">
                  <c:v>0</c:v>
                </c:pt>
                <c:pt idx="7">
                  <c:v>216.17979999999989</c:v>
                </c:pt>
                <c:pt idx="17">
                  <c:v>51.966500000000003</c:v>
                </c:pt>
                <c:pt idx="19">
                  <c:v>365.8372</c:v>
                </c:pt>
                <c:pt idx="29">
                  <c:v>15.1159</c:v>
                </c:pt>
                <c:pt idx="30">
                  <c:v>57.296100000000038</c:v>
                </c:pt>
                <c:pt idx="36">
                  <c:v>245.26549999999997</c:v>
                </c:pt>
                <c:pt idx="42">
                  <c:v>76.004999999999995</c:v>
                </c:pt>
                <c:pt idx="45">
                  <c:v>29.038</c:v>
                </c:pt>
                <c:pt idx="62">
                  <c:v>44.459400000000002</c:v>
                </c:pt>
                <c:pt idx="68">
                  <c:v>22.199000000000005</c:v>
                </c:pt>
                <c:pt idx="76">
                  <c:v>0</c:v>
                </c:pt>
                <c:pt idx="78">
                  <c:v>18.324200000000001</c:v>
                </c:pt>
                <c:pt idx="93">
                  <c:v>53.679200000000002</c:v>
                </c:pt>
                <c:pt idx="95">
                  <c:v>61.89</c:v>
                </c:pt>
                <c:pt idx="96">
                  <c:v>64.853999999999999</c:v>
                </c:pt>
                <c:pt idx="97">
                  <c:v>10.277700000000001</c:v>
                </c:pt>
                <c:pt idx="105">
                  <c:v>128.02430000000001</c:v>
                </c:pt>
                <c:pt idx="106">
                  <c:v>51.9788</c:v>
                </c:pt>
                <c:pt idx="117">
                  <c:v>41.805700000000002</c:v>
                </c:pt>
                <c:pt idx="124">
                  <c:v>244.71159999999998</c:v>
                </c:pt>
                <c:pt idx="132">
                  <c:v>119.258</c:v>
                </c:pt>
                <c:pt idx="135">
                  <c:v>87.649799999999999</c:v>
                </c:pt>
                <c:pt idx="148">
                  <c:v>12.7677</c:v>
                </c:pt>
                <c:pt idx="155">
                  <c:v>44.611800000000002</c:v>
                </c:pt>
                <c:pt idx="167">
                  <c:v>69.586600000000004</c:v>
                </c:pt>
                <c:pt idx="172">
                  <c:v>182.3749</c:v>
                </c:pt>
                <c:pt idx="177">
                  <c:v>166.12569999999999</c:v>
                </c:pt>
                <c:pt idx="182">
                  <c:v>61.348700000000001</c:v>
                </c:pt>
                <c:pt idx="191">
                  <c:v>12.269400000000006</c:v>
                </c:pt>
                <c:pt idx="194">
                  <c:v>10.2599</c:v>
                </c:pt>
                <c:pt idx="199">
                  <c:v>6.3008999999999995</c:v>
                </c:pt>
                <c:pt idx="209">
                  <c:v>2.4443000000000001</c:v>
                </c:pt>
                <c:pt idx="216">
                  <c:v>0</c:v>
                </c:pt>
                <c:pt idx="217">
                  <c:v>4.9792000000000041</c:v>
                </c:pt>
                <c:pt idx="220">
                  <c:v>41.901400000000002</c:v>
                </c:pt>
                <c:pt idx="224">
                  <c:v>11.811</c:v>
                </c:pt>
                <c:pt idx="232">
                  <c:v>0</c:v>
                </c:pt>
                <c:pt idx="233">
                  <c:v>121.99350000000005</c:v>
                </c:pt>
                <c:pt idx="239">
                  <c:v>0</c:v>
                </c:pt>
                <c:pt idx="241">
                  <c:v>11.495800000000004</c:v>
                </c:pt>
                <c:pt idx="249">
                  <c:v>50.480499999999999</c:v>
                </c:pt>
                <c:pt idx="252">
                  <c:v>15.4251</c:v>
                </c:pt>
                <c:pt idx="266">
                  <c:v>18.6629</c:v>
                </c:pt>
                <c:pt idx="275">
                  <c:v>17.478000000000002</c:v>
                </c:pt>
                <c:pt idx="283">
                  <c:v>3.3588999999999984</c:v>
                </c:pt>
                <c:pt idx="289">
                  <c:v>101.8064</c:v>
                </c:pt>
                <c:pt idx="294">
                  <c:v>212.84469999999999</c:v>
                </c:pt>
                <c:pt idx="303">
                  <c:v>0</c:v>
                </c:pt>
                <c:pt idx="304">
                  <c:v>29.893599999999989</c:v>
                </c:pt>
                <c:pt idx="308">
                  <c:v>160.4648</c:v>
                </c:pt>
                <c:pt idx="319">
                  <c:v>6.6929999999999961</c:v>
                </c:pt>
                <c:pt idx="321">
                  <c:v>31.1952</c:v>
                </c:pt>
                <c:pt idx="327">
                  <c:v>0</c:v>
                </c:pt>
                <c:pt idx="330">
                  <c:v>33.395900000000012</c:v>
                </c:pt>
                <c:pt idx="332">
                  <c:v>14.719200000000001</c:v>
                </c:pt>
                <c:pt idx="339">
                  <c:v>20.620899999999999</c:v>
                </c:pt>
                <c:pt idx="346">
                  <c:v>13.0998</c:v>
                </c:pt>
                <c:pt idx="347">
                  <c:v>38.758500000000012</c:v>
                </c:pt>
                <c:pt idx="351">
                  <c:v>0</c:v>
                </c:pt>
                <c:pt idx="354">
                  <c:v>27.605399999999989</c:v>
                </c:pt>
                <c:pt idx="360">
                  <c:v>34.659700000000001</c:v>
                </c:pt>
                <c:pt idx="362">
                  <c:v>42.600200000000001</c:v>
                </c:pt>
                <c:pt idx="373">
                  <c:v>0</c:v>
                </c:pt>
                <c:pt idx="377">
                  <c:v>0</c:v>
                </c:pt>
                <c:pt idx="380">
                  <c:v>14.712</c:v>
                </c:pt>
                <c:pt idx="381">
                  <c:v>215.34200000000001</c:v>
                </c:pt>
                <c:pt idx="389">
                  <c:v>25.48529999999997</c:v>
                </c:pt>
                <c:pt idx="399">
                  <c:v>10.2828</c:v>
                </c:pt>
                <c:pt idx="416">
                  <c:v>2.7557999999999998</c:v>
                </c:pt>
                <c:pt idx="424">
                  <c:v>3.1652</c:v>
                </c:pt>
                <c:pt idx="427">
                  <c:v>25.219799999999989</c:v>
                </c:pt>
                <c:pt idx="429">
                  <c:v>15.1225</c:v>
                </c:pt>
                <c:pt idx="432">
                  <c:v>7.4801000000000002</c:v>
                </c:pt>
                <c:pt idx="433">
                  <c:v>14.191600000000001</c:v>
                </c:pt>
                <c:pt idx="441">
                  <c:v>14.2334</c:v>
                </c:pt>
                <c:pt idx="443">
                  <c:v>0</c:v>
                </c:pt>
                <c:pt idx="450">
                  <c:v>0</c:v>
                </c:pt>
                <c:pt idx="453">
                  <c:v>4.1838999999999995</c:v>
                </c:pt>
                <c:pt idx="461">
                  <c:v>0</c:v>
                </c:pt>
              </c:numCache>
            </c:numRef>
          </c:xVal>
          <c:yVal>
            <c:numRef>
              <c:f>Daten!$GG$3:$GG$476</c:f>
              <c:numCache>
                <c:formatCode>General</c:formatCode>
                <c:ptCount val="474"/>
                <c:pt idx="2">
                  <c:v>63.843800000000002</c:v>
                </c:pt>
                <c:pt idx="7">
                  <c:v>55.464400000000005</c:v>
                </c:pt>
                <c:pt idx="17">
                  <c:v>58.561400000000006</c:v>
                </c:pt>
                <c:pt idx="19">
                  <c:v>37.0871</c:v>
                </c:pt>
                <c:pt idx="29">
                  <c:v>26.2745</c:v>
                </c:pt>
                <c:pt idx="30">
                  <c:v>37.1858</c:v>
                </c:pt>
                <c:pt idx="36">
                  <c:v>54.457000000000001</c:v>
                </c:pt>
                <c:pt idx="42">
                  <c:v>43.612000000000002</c:v>
                </c:pt>
                <c:pt idx="45">
                  <c:v>99.888699999999986</c:v>
                </c:pt>
                <c:pt idx="62">
                  <c:v>0</c:v>
                </c:pt>
                <c:pt idx="68">
                  <c:v>43.666300000000028</c:v>
                </c:pt>
                <c:pt idx="76">
                  <c:v>0</c:v>
                </c:pt>
                <c:pt idx="78">
                  <c:v>22.252400000000002</c:v>
                </c:pt>
                <c:pt idx="93">
                  <c:v>25.049199999999981</c:v>
                </c:pt>
                <c:pt idx="95">
                  <c:v>0</c:v>
                </c:pt>
                <c:pt idx="96">
                  <c:v>303.03440000000001</c:v>
                </c:pt>
                <c:pt idx="97">
                  <c:v>71.965000000000003</c:v>
                </c:pt>
                <c:pt idx="105">
                  <c:v>48.716800000000006</c:v>
                </c:pt>
                <c:pt idx="106">
                  <c:v>92.902600000000007</c:v>
                </c:pt>
                <c:pt idx="117">
                  <c:v>99.120299999999986</c:v>
                </c:pt>
                <c:pt idx="124">
                  <c:v>618.68409999999994</c:v>
                </c:pt>
                <c:pt idx="132">
                  <c:v>116.5025</c:v>
                </c:pt>
                <c:pt idx="135">
                  <c:v>54.550400000000003</c:v>
                </c:pt>
                <c:pt idx="148">
                  <c:v>25.457799999999981</c:v>
                </c:pt>
                <c:pt idx="155">
                  <c:v>0</c:v>
                </c:pt>
                <c:pt idx="167">
                  <c:v>34.914899999999996</c:v>
                </c:pt>
                <c:pt idx="172">
                  <c:v>190.01820000000001</c:v>
                </c:pt>
                <c:pt idx="177">
                  <c:v>0</c:v>
                </c:pt>
                <c:pt idx="182">
                  <c:v>25.979500000000002</c:v>
                </c:pt>
                <c:pt idx="191">
                  <c:v>49.698000000000029</c:v>
                </c:pt>
                <c:pt idx="194">
                  <c:v>38.508200000000002</c:v>
                </c:pt>
                <c:pt idx="199">
                  <c:v>127.94410000000011</c:v>
                </c:pt>
                <c:pt idx="209">
                  <c:v>60.625200000000028</c:v>
                </c:pt>
                <c:pt idx="216">
                  <c:v>56.850499999999997</c:v>
                </c:pt>
                <c:pt idx="217">
                  <c:v>14.809700000000008</c:v>
                </c:pt>
                <c:pt idx="220">
                  <c:v>49.370699999999999</c:v>
                </c:pt>
                <c:pt idx="224">
                  <c:v>13.621700000000001</c:v>
                </c:pt>
                <c:pt idx="232">
                  <c:v>13.454700000000004</c:v>
                </c:pt>
                <c:pt idx="233">
                  <c:v>46.633300000000013</c:v>
                </c:pt>
                <c:pt idx="239">
                  <c:v>0</c:v>
                </c:pt>
                <c:pt idx="241">
                  <c:v>42.9375</c:v>
                </c:pt>
                <c:pt idx="249">
                  <c:v>54.11</c:v>
                </c:pt>
                <c:pt idx="252">
                  <c:v>37.520500000000013</c:v>
                </c:pt>
                <c:pt idx="266">
                  <c:v>41.250800000000005</c:v>
                </c:pt>
                <c:pt idx="275">
                  <c:v>0</c:v>
                </c:pt>
                <c:pt idx="283">
                  <c:v>30.945799999999966</c:v>
                </c:pt>
                <c:pt idx="289">
                  <c:v>64.367599999999996</c:v>
                </c:pt>
                <c:pt idx="294">
                  <c:v>221.1952</c:v>
                </c:pt>
                <c:pt idx="303">
                  <c:v>14.742000000000001</c:v>
                </c:pt>
                <c:pt idx="304">
                  <c:v>20.374700000000001</c:v>
                </c:pt>
                <c:pt idx="308">
                  <c:v>34.236600000000003</c:v>
                </c:pt>
                <c:pt idx="319">
                  <c:v>34.680800000000005</c:v>
                </c:pt>
                <c:pt idx="321">
                  <c:v>18.248799999999971</c:v>
                </c:pt>
                <c:pt idx="327">
                  <c:v>53.283300000000011</c:v>
                </c:pt>
                <c:pt idx="330">
                  <c:v>19.214500000000001</c:v>
                </c:pt>
                <c:pt idx="332">
                  <c:v>16.9544</c:v>
                </c:pt>
                <c:pt idx="339">
                  <c:v>5.9613000000000014</c:v>
                </c:pt>
                <c:pt idx="346">
                  <c:v>44.7774</c:v>
                </c:pt>
                <c:pt idx="347">
                  <c:v>47.109200000000001</c:v>
                </c:pt>
                <c:pt idx="351">
                  <c:v>18.114900000000024</c:v>
                </c:pt>
                <c:pt idx="354">
                  <c:v>17.491199999999989</c:v>
                </c:pt>
                <c:pt idx="360">
                  <c:v>37.467100000000002</c:v>
                </c:pt>
                <c:pt idx="362">
                  <c:v>37.091000000000001</c:v>
                </c:pt>
                <c:pt idx="373">
                  <c:v>0</c:v>
                </c:pt>
                <c:pt idx="377">
                  <c:v>104.902</c:v>
                </c:pt>
                <c:pt idx="380">
                  <c:v>58.803400000000003</c:v>
                </c:pt>
                <c:pt idx="381">
                  <c:v>0</c:v>
                </c:pt>
                <c:pt idx="389">
                  <c:v>38.843000000000004</c:v>
                </c:pt>
                <c:pt idx="399">
                  <c:v>0</c:v>
                </c:pt>
                <c:pt idx="416">
                  <c:v>15.262700000000002</c:v>
                </c:pt>
                <c:pt idx="424">
                  <c:v>0</c:v>
                </c:pt>
                <c:pt idx="427">
                  <c:v>50.633300000000013</c:v>
                </c:pt>
                <c:pt idx="429">
                  <c:v>0</c:v>
                </c:pt>
                <c:pt idx="432">
                  <c:v>15.358700000000002</c:v>
                </c:pt>
                <c:pt idx="433">
                  <c:v>0</c:v>
                </c:pt>
                <c:pt idx="441">
                  <c:v>0</c:v>
                </c:pt>
                <c:pt idx="443">
                  <c:v>0</c:v>
                </c:pt>
                <c:pt idx="450">
                  <c:v>0</c:v>
                </c:pt>
                <c:pt idx="453">
                  <c:v>18.133400000000005</c:v>
                </c:pt>
                <c:pt idx="461">
                  <c:v>42.4998</c:v>
                </c:pt>
              </c:numCache>
            </c:numRef>
          </c:yVal>
        </c:ser>
        <c:axId val="210441344"/>
        <c:axId val="210443264"/>
      </c:scatterChart>
      <c:valAx>
        <c:axId val="210441344"/>
        <c:scaling>
          <c:logBase val="10"/>
          <c:orientation val="minMax"/>
        </c:scaling>
        <c:axPos val="b"/>
        <c:numFmt formatCode="General" sourceLinked="1"/>
        <c:tickLblPos val="nextTo"/>
        <c:crossAx val="210443264"/>
        <c:crosses val="autoZero"/>
        <c:crossBetween val="midCat"/>
      </c:valAx>
      <c:valAx>
        <c:axId val="210443264"/>
        <c:scaling>
          <c:logBase val="10"/>
          <c:orientation val="minMax"/>
          <c:max val="30000"/>
        </c:scaling>
        <c:axPos val="l"/>
        <c:majorGridlines/>
        <c:numFmt formatCode="General" sourceLinked="1"/>
        <c:tickLblPos val="nextTo"/>
        <c:crossAx val="210441344"/>
        <c:crosses val="autoZero"/>
        <c:crossBetween val="midCat"/>
      </c:valAx>
    </c:plotArea>
    <c:legend>
      <c:legendPos val="r"/>
      <c:layout/>
    </c:legend>
    <c:plotVisOnly val="1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5862" cy="495872"/>
          </a:xfrm>
          <a:prstGeom prst="rect">
            <a:avLst/>
          </a:prstGeom>
        </p:spPr>
        <p:txBody>
          <a:bodyPr vert="horz" lIns="95554" tIns="47777" rIns="95554" bIns="47777" rtlCol="0"/>
          <a:lstStyle>
            <a:lvl1pPr algn="l">
              <a:defRPr sz="13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295" y="2"/>
            <a:ext cx="2945862" cy="495872"/>
          </a:xfrm>
          <a:prstGeom prst="rect">
            <a:avLst/>
          </a:prstGeom>
        </p:spPr>
        <p:txBody>
          <a:bodyPr vert="horz" lIns="95554" tIns="47777" rIns="95554" bIns="47777" rtlCol="0"/>
          <a:lstStyle>
            <a:lvl1pPr algn="r">
              <a:defRPr sz="1300">
                <a:cs typeface="+mn-cs"/>
              </a:defRPr>
            </a:lvl1pPr>
          </a:lstStyle>
          <a:p>
            <a:pPr>
              <a:defRPr/>
            </a:pPr>
            <a:fld id="{E18AF613-5C36-47FC-A1B2-1CCF6835F780}" type="datetimeFigureOut">
              <a:rPr lang="de-DE"/>
              <a:pPr>
                <a:defRPr/>
              </a:pPr>
              <a:t>22.06.2015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54" tIns="47777" rIns="95554" bIns="47777" rtlCol="0" anchor="ctr"/>
          <a:lstStyle/>
          <a:p>
            <a:pPr lvl="0"/>
            <a:endParaRPr lang="de-DE" noProof="0" smtClean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64" y="4715407"/>
            <a:ext cx="5438748" cy="4467470"/>
          </a:xfrm>
          <a:prstGeom prst="rect">
            <a:avLst/>
          </a:prstGeom>
        </p:spPr>
        <p:txBody>
          <a:bodyPr vert="horz" lIns="95554" tIns="47777" rIns="95554" bIns="47777" rtlCol="0">
            <a:normAutofit/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0814"/>
            <a:ext cx="2945862" cy="495872"/>
          </a:xfrm>
          <a:prstGeom prst="rect">
            <a:avLst/>
          </a:prstGeom>
        </p:spPr>
        <p:txBody>
          <a:bodyPr vert="horz" lIns="95554" tIns="47777" rIns="95554" bIns="47777" rtlCol="0" anchor="b"/>
          <a:lstStyle>
            <a:lvl1pPr algn="l">
              <a:defRPr sz="13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295" y="9430814"/>
            <a:ext cx="2945862" cy="495872"/>
          </a:xfrm>
          <a:prstGeom prst="rect">
            <a:avLst/>
          </a:prstGeom>
        </p:spPr>
        <p:txBody>
          <a:bodyPr vert="horz" lIns="95554" tIns="47777" rIns="95554" bIns="47777" rtlCol="0" anchor="b"/>
          <a:lstStyle>
            <a:lvl1pPr algn="r">
              <a:defRPr sz="1300">
                <a:cs typeface="+mn-cs"/>
              </a:defRPr>
            </a:lvl1pPr>
          </a:lstStyle>
          <a:p>
            <a:pPr>
              <a:defRPr/>
            </a:pPr>
            <a:fld id="{DFD039BA-29BD-4C96-ACC5-344CA965C81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D039BA-29BD-4C96-ACC5-344CA965C81C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D039BA-29BD-4C96-ACC5-344CA965C81C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D039BA-29BD-4C96-ACC5-344CA965C81C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61138" y="201613"/>
            <a:ext cx="2125662" cy="592455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79388" y="201613"/>
            <a:ext cx="6229350" cy="59245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9388" y="201613"/>
            <a:ext cx="7272337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Header</a:t>
            </a:r>
          </a:p>
        </p:txBody>
      </p:sp>
      <p:pic>
        <p:nvPicPr>
          <p:cNvPr id="1027" name="Picture 7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267744" y="6519863"/>
            <a:ext cx="1246188" cy="29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179388" y="6308725"/>
            <a:ext cx="88201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>
              <a:cs typeface="+mn-cs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264696" y="6394153"/>
            <a:ext cx="2555776" cy="491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 descr="P:\Vorlagen\LOGO\2014-UBA\logo grün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79512" y="6352484"/>
            <a:ext cx="792088" cy="474821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499992" y="6347481"/>
            <a:ext cx="638943" cy="465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ahom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ahom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ahom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ahom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ahom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ahom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ahom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ahom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chart" Target="../charts/chart1.xml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74.png"/><Relationship Id="rId4" Type="http://schemas.openxmlformats.org/officeDocument/2006/relationships/image" Target="../media/image8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feld 2"/>
          <p:cNvSpPr txBox="1">
            <a:spLocks noChangeArrowheads="1"/>
          </p:cNvSpPr>
          <p:nvPr/>
        </p:nvSpPr>
        <p:spPr bwMode="auto">
          <a:xfrm>
            <a:off x="4356348" y="692696"/>
            <a:ext cx="4320108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2400" dirty="0" smtClean="0"/>
              <a:t>Levels, </a:t>
            </a:r>
            <a:r>
              <a:rPr lang="de-DE" sz="2400" dirty="0" err="1" smtClean="0"/>
              <a:t>Spatial</a:t>
            </a:r>
            <a:r>
              <a:rPr lang="de-DE" sz="2400" dirty="0" smtClean="0"/>
              <a:t> Distribution </a:t>
            </a:r>
            <a:r>
              <a:rPr lang="de-DE" sz="2400" dirty="0" err="1" smtClean="0"/>
              <a:t>and</a:t>
            </a:r>
            <a:r>
              <a:rPr lang="de-DE" sz="2400" dirty="0" smtClean="0"/>
              <a:t> Fingerprints </a:t>
            </a:r>
            <a:r>
              <a:rPr lang="de-DE" sz="2400" dirty="0" err="1" smtClean="0"/>
              <a:t>of</a:t>
            </a:r>
            <a:r>
              <a:rPr lang="de-DE" sz="2400" dirty="0" smtClean="0"/>
              <a:t> POPs in German </a:t>
            </a:r>
            <a:r>
              <a:rPr lang="de-DE" sz="2400" dirty="0" err="1" smtClean="0"/>
              <a:t>forest</a:t>
            </a:r>
            <a:r>
              <a:rPr lang="de-DE" sz="2400" dirty="0" smtClean="0"/>
              <a:t> </a:t>
            </a:r>
            <a:r>
              <a:rPr lang="de-DE" sz="2400" dirty="0" err="1" smtClean="0"/>
              <a:t>soils</a:t>
            </a:r>
            <a:endParaRPr lang="de-DE" sz="2400" dirty="0" smtClean="0"/>
          </a:p>
          <a:p>
            <a:endParaRPr lang="de-DE" sz="2400" dirty="0" smtClean="0"/>
          </a:p>
          <a:p>
            <a:r>
              <a:rPr lang="de-DE" sz="2400" dirty="0" smtClean="0"/>
              <a:t>PAH, PCB, </a:t>
            </a:r>
            <a:r>
              <a:rPr lang="de-DE" sz="2400" dirty="0" err="1" smtClean="0"/>
              <a:t>DDx</a:t>
            </a:r>
            <a:r>
              <a:rPr lang="de-DE" sz="2400" dirty="0" smtClean="0"/>
              <a:t>, HCB, HCH, </a:t>
            </a:r>
            <a:r>
              <a:rPr lang="de-DE" sz="2400" dirty="0" err="1" smtClean="0"/>
              <a:t>xDrine</a:t>
            </a:r>
            <a:r>
              <a:rPr lang="de-DE" sz="2400" dirty="0" smtClean="0"/>
              <a:t>, PCDD/F, </a:t>
            </a:r>
            <a:r>
              <a:rPr lang="de-DE" sz="2400" dirty="0" err="1" smtClean="0"/>
              <a:t>Endosulfan</a:t>
            </a:r>
            <a:endParaRPr lang="de-DE" sz="2400" dirty="0" smtClean="0"/>
          </a:p>
          <a:p>
            <a:endParaRPr lang="de-DE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de-DE" sz="2400" b="1" dirty="0">
              <a:solidFill>
                <a:srgbClr val="FF0000"/>
              </a:solidFill>
            </a:endParaRPr>
          </a:p>
          <a:p>
            <a:r>
              <a:rPr lang="de-DE" b="1" dirty="0" smtClean="0"/>
              <a:t>Bernd M Bussian</a:t>
            </a:r>
          </a:p>
          <a:p>
            <a:endParaRPr lang="de-DE" b="1" dirty="0" smtClean="0"/>
          </a:p>
          <a:p>
            <a:r>
              <a:rPr lang="de-DE" b="1" dirty="0" smtClean="0"/>
              <a:t>UBA – Umweltbundesamt</a:t>
            </a:r>
          </a:p>
          <a:p>
            <a:r>
              <a:rPr lang="de-DE" b="1" dirty="0" smtClean="0"/>
              <a:t>Federal Environment  Agency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536" y="764704"/>
            <a:ext cx="3834621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:\Eigene Dateien\daten\BUSSIAN\TEXTE\konferenzen\130826-Dioxin2013\presentation\probenteil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3212976"/>
            <a:ext cx="2664296" cy="2960329"/>
          </a:xfrm>
          <a:prstGeom prst="rect">
            <a:avLst/>
          </a:prstGeom>
          <a:noFill/>
        </p:spPr>
      </p:pic>
      <p:pic>
        <p:nvPicPr>
          <p:cNvPr id="6" name="Picture 3" descr="P:\Eigene Dateien\daten\BUSSIAN\TEXTE\konferenzen\130826-Dioxin2013\presentation\siebe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124744"/>
            <a:ext cx="3558185" cy="2945816"/>
          </a:xfrm>
          <a:prstGeom prst="rect">
            <a:avLst/>
          </a:prstGeom>
          <a:noFill/>
        </p:spPr>
      </p:pic>
      <p:pic>
        <p:nvPicPr>
          <p:cNvPr id="4100" name="Picture 4" descr="P:\Eigene Dateien\daten\BUSSIAN\TEXTE\konferenzen\130826-Dioxin2013\presentation\bodenprob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1628800"/>
            <a:ext cx="2717875" cy="3489927"/>
          </a:xfrm>
          <a:prstGeom prst="rect">
            <a:avLst/>
          </a:prstGeom>
          <a:noFill/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179388" y="201613"/>
            <a:ext cx="8964612" cy="995139"/>
          </a:xfrm>
        </p:spPr>
        <p:txBody>
          <a:bodyPr/>
          <a:lstStyle/>
          <a:p>
            <a:r>
              <a:rPr lang="de-DE" b="1" dirty="0" smtClean="0"/>
              <a:t>Sample </a:t>
            </a:r>
            <a:r>
              <a:rPr lang="de-DE" b="1" dirty="0" err="1" smtClean="0"/>
              <a:t>Pretreatment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1043608" y="1556792"/>
            <a:ext cx="7200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Basic statistics of location parameters of 447 sampling spots</a:t>
            </a:r>
            <a:endParaRPr lang="de-DE" sz="2000" dirty="0"/>
          </a:p>
        </p:txBody>
      </p:sp>
      <p:graphicFrame>
        <p:nvGraphicFramePr>
          <p:cNvPr id="7" name="Tabelle 6"/>
          <p:cNvGraphicFramePr>
            <a:graphicFrameLocks noGrp="1"/>
          </p:cNvGraphicFramePr>
          <p:nvPr/>
        </p:nvGraphicFramePr>
        <p:xfrm>
          <a:off x="1043607" y="2132859"/>
          <a:ext cx="7128792" cy="2984718"/>
        </p:xfrm>
        <a:graphic>
          <a:graphicData uri="http://schemas.openxmlformats.org/drawingml/2006/table">
            <a:tbl>
              <a:tblPr/>
              <a:tblGrid>
                <a:gridCol w="874698"/>
                <a:gridCol w="1103578"/>
                <a:gridCol w="777025"/>
                <a:gridCol w="874698"/>
                <a:gridCol w="874698"/>
                <a:gridCol w="986222"/>
                <a:gridCol w="763175"/>
                <a:gridCol w="874698"/>
              </a:tblGrid>
              <a:tr h="38061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de-DE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32" marR="4363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altitude  [m]</a:t>
                      </a:r>
                      <a:endParaRPr lang="de-DE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32" marR="436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>
                          <a:latin typeface="Calibri"/>
                          <a:ea typeface="Times New Roman"/>
                          <a:cs typeface="Calibri"/>
                        </a:rPr>
                        <a:t>slope [°]</a:t>
                      </a:r>
                      <a:endParaRPr lang="de-DE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32" marR="4363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soil pH</a:t>
                      </a:r>
                      <a:endParaRPr lang="de-DE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32" marR="436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TOC [%]</a:t>
                      </a:r>
                      <a:endParaRPr lang="de-DE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32" marR="4363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MAP [mm]</a:t>
                      </a:r>
                      <a:endParaRPr lang="de-DE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32" marR="4363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MST [°C]</a:t>
                      </a:r>
                      <a:endParaRPr lang="de-DE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32" marR="4363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MWT [°C]</a:t>
                      </a:r>
                      <a:endParaRPr lang="de-DE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32" marR="4363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061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Min</a:t>
                      </a:r>
                      <a:endParaRPr lang="de-DE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32" marR="43632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3.0</a:t>
                      </a:r>
                      <a:endParaRPr lang="de-DE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32" marR="43632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0.0</a:t>
                      </a:r>
                      <a:endParaRPr lang="de-DE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32" marR="43632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2.6</a:t>
                      </a:r>
                      <a:endParaRPr lang="de-DE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32" marR="43632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4.8</a:t>
                      </a:r>
                      <a:endParaRPr lang="de-DE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32" marR="43632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491.3</a:t>
                      </a:r>
                      <a:endParaRPr lang="de-DE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32" marR="43632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12.5</a:t>
                      </a:r>
                      <a:endParaRPr lang="de-DE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32" marR="43632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-3.5</a:t>
                      </a:r>
                      <a:endParaRPr lang="de-DE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32" marR="43632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8061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10%</a:t>
                      </a:r>
                      <a:endParaRPr lang="de-DE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32" marR="4363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43.4</a:t>
                      </a:r>
                      <a:endParaRPr lang="de-DE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32" marR="4363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0.0</a:t>
                      </a:r>
                      <a:endParaRPr lang="de-DE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32" marR="4363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3.1</a:t>
                      </a:r>
                      <a:endParaRPr lang="de-DE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32" marR="4363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28.0</a:t>
                      </a:r>
                      <a:endParaRPr lang="de-DE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32" marR="4363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580.0</a:t>
                      </a:r>
                      <a:endParaRPr lang="de-DE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32" marR="4363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15.1</a:t>
                      </a:r>
                      <a:endParaRPr lang="de-DE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32" marR="4363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-1.0</a:t>
                      </a:r>
                      <a:endParaRPr lang="de-DE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32" marR="4363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8061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50%</a:t>
                      </a:r>
                      <a:endParaRPr lang="de-DE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32" marR="4363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348.0</a:t>
                      </a:r>
                      <a:endParaRPr lang="de-DE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32" marR="4363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5.0</a:t>
                      </a:r>
                      <a:endParaRPr lang="de-DE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32" marR="4363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3.9</a:t>
                      </a:r>
                      <a:endParaRPr lang="de-DE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32" marR="4363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37.4</a:t>
                      </a:r>
                      <a:endParaRPr lang="de-DE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32" marR="4363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833.5</a:t>
                      </a:r>
                      <a:endParaRPr lang="de-DE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32" marR="4363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16.7</a:t>
                      </a:r>
                      <a:endParaRPr lang="de-DE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32" marR="4363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0.7</a:t>
                      </a:r>
                      <a:endParaRPr lang="de-DE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32" marR="4363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8061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Mean</a:t>
                      </a:r>
                      <a:endParaRPr lang="de-DE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32" marR="4363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344.9</a:t>
                      </a:r>
                      <a:endParaRPr lang="de-DE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32" marR="4363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8.3</a:t>
                      </a:r>
                      <a:endParaRPr lang="de-DE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32" marR="4363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4.1</a:t>
                      </a:r>
                      <a:endParaRPr lang="de-DE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32" marR="4363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36.6</a:t>
                      </a:r>
                      <a:endParaRPr lang="de-DE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32" marR="4363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876.8</a:t>
                      </a:r>
                      <a:endParaRPr lang="de-DE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32" marR="4363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16.6</a:t>
                      </a:r>
                      <a:endParaRPr lang="de-DE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32" marR="4363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0.5</a:t>
                      </a:r>
                      <a:endParaRPr lang="de-DE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32" marR="4363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8061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90%</a:t>
                      </a:r>
                      <a:endParaRPr lang="de-DE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32" marR="4363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668.4</a:t>
                      </a:r>
                      <a:endParaRPr lang="de-DE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32" marR="4363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23.7</a:t>
                      </a:r>
                      <a:endParaRPr lang="de-DE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32" marR="4363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5.3</a:t>
                      </a:r>
                      <a:endParaRPr lang="de-DE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32" marR="4363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44.2</a:t>
                      </a:r>
                      <a:endParaRPr lang="de-DE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32" marR="4363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1,202.2</a:t>
                      </a:r>
                      <a:endParaRPr lang="de-DE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32" marR="4363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17.9</a:t>
                      </a:r>
                      <a:endParaRPr lang="de-DE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32" marR="4363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1.7</a:t>
                      </a:r>
                      <a:endParaRPr lang="de-DE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32" marR="4363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8061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Max</a:t>
                      </a:r>
                      <a:endParaRPr lang="de-DE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32" marR="4363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1,280.0</a:t>
                      </a:r>
                      <a:endParaRPr lang="de-DE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32" marR="4363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55.0</a:t>
                      </a:r>
                      <a:endParaRPr lang="de-DE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32" marR="4363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6.4</a:t>
                      </a:r>
                      <a:endParaRPr lang="de-DE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32" marR="4363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49.2</a:t>
                      </a:r>
                      <a:endParaRPr lang="de-DE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32" marR="4363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2,231.5</a:t>
                      </a:r>
                      <a:endParaRPr lang="de-DE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32" marR="4363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19.1</a:t>
                      </a:r>
                      <a:endParaRPr lang="de-DE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32" marR="4363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3.5</a:t>
                      </a:r>
                      <a:endParaRPr lang="de-DE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32" marR="4363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Titel 1"/>
          <p:cNvSpPr txBox="1">
            <a:spLocks/>
          </p:cNvSpPr>
          <p:nvPr/>
        </p:nvSpPr>
        <p:spPr bwMode="auto">
          <a:xfrm>
            <a:off x="539552" y="418183"/>
            <a:ext cx="7272337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Data Set BZE Organics</a:t>
            </a:r>
            <a:endParaRPr kumimoji="0" lang="de-DE" sz="32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3" descr="ASE.jpg"/>
          <p:cNvPicPr preferRelativeResize="0"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900113"/>
            <a:ext cx="2520950" cy="1800225"/>
          </a:xfrm>
          <a:noFill/>
          <a:ln>
            <a:miter lim="800000"/>
            <a:headEnd/>
            <a:tailEnd/>
          </a:ln>
        </p:spPr>
      </p:pic>
      <p:pic>
        <p:nvPicPr>
          <p:cNvPr id="6" name="Picture 8" descr="C:\Users\plehnik\Pictures\Waldboden-Extrak\Wabo-Tiefkühler.JPG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900113"/>
            <a:ext cx="2519362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 descr="C:\Users\plehnik\Pictures\Waldboden-Extrak\Wabo-Einwaage.JPG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900113"/>
            <a:ext cx="2519363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4" descr="100_0007"/>
          <p:cNvPicPr preferRelativeResize="0"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3959225"/>
            <a:ext cx="252095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0789" y="3933056"/>
            <a:ext cx="2519363" cy="184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feld 11"/>
          <p:cNvSpPr txBox="1">
            <a:spLocks noChangeArrowheads="1"/>
          </p:cNvSpPr>
          <p:nvPr/>
        </p:nvSpPr>
        <p:spPr bwMode="auto">
          <a:xfrm>
            <a:off x="755353" y="2771636"/>
            <a:ext cx="18724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dirty="0" smtClean="0"/>
              <a:t>Sample </a:t>
            </a:r>
            <a:r>
              <a:rPr lang="de-DE" dirty="0" err="1" smtClean="0"/>
              <a:t>storage</a:t>
            </a:r>
            <a:r>
              <a:rPr lang="de-DE" dirty="0" smtClean="0"/>
              <a:t> </a:t>
            </a:r>
            <a:endParaRPr lang="de-DE" dirty="0"/>
          </a:p>
        </p:txBody>
      </p:sp>
      <p:grpSp>
        <p:nvGrpSpPr>
          <p:cNvPr id="13" name="Gruppieren 23"/>
          <p:cNvGrpSpPr>
            <a:grpSpLocks/>
          </p:cNvGrpSpPr>
          <p:nvPr/>
        </p:nvGrpSpPr>
        <p:grpSpPr bwMode="auto">
          <a:xfrm>
            <a:off x="2843213" y="2771636"/>
            <a:ext cx="2520950" cy="369332"/>
            <a:chOff x="2843213" y="2771636"/>
            <a:chExt cx="2520950" cy="369332"/>
          </a:xfrm>
        </p:grpSpPr>
        <p:sp>
          <p:nvSpPr>
            <p:cNvPr id="14" name="Textfeld 14"/>
            <p:cNvSpPr txBox="1">
              <a:spLocks noChangeArrowheads="1"/>
            </p:cNvSpPr>
            <p:nvPr/>
          </p:nvSpPr>
          <p:spPr bwMode="auto">
            <a:xfrm>
              <a:off x="3851920" y="2771636"/>
              <a:ext cx="151224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de-DE" dirty="0" err="1" smtClean="0"/>
                <a:t>subsampling</a:t>
              </a:r>
              <a:endParaRPr lang="de-DE" dirty="0"/>
            </a:p>
          </p:txBody>
        </p:sp>
        <p:sp>
          <p:nvSpPr>
            <p:cNvPr id="15" name="Pfeil nach rechts 28"/>
            <p:cNvSpPr>
              <a:spLocks noChangeArrowheads="1"/>
            </p:cNvSpPr>
            <p:nvPr/>
          </p:nvSpPr>
          <p:spPr bwMode="auto">
            <a:xfrm>
              <a:off x="2843213" y="2808288"/>
              <a:ext cx="792162" cy="144462"/>
            </a:xfrm>
            <a:prstGeom prst="rightArrow">
              <a:avLst>
                <a:gd name="adj1" fmla="val 50000"/>
                <a:gd name="adj2" fmla="val 49860"/>
              </a:avLst>
            </a:prstGeom>
            <a:solidFill>
              <a:srgbClr val="FFCC00"/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16" name="Gruppieren 24"/>
          <p:cNvGrpSpPr>
            <a:grpSpLocks/>
          </p:cNvGrpSpPr>
          <p:nvPr/>
        </p:nvGrpSpPr>
        <p:grpSpPr bwMode="auto">
          <a:xfrm>
            <a:off x="5867400" y="2708275"/>
            <a:ext cx="2233613" cy="369888"/>
            <a:chOff x="5867400" y="2708275"/>
            <a:chExt cx="2233613" cy="369888"/>
          </a:xfrm>
        </p:grpSpPr>
        <p:sp>
          <p:nvSpPr>
            <p:cNvPr id="17" name="Textfeld 15"/>
            <p:cNvSpPr txBox="1">
              <a:spLocks noChangeArrowheads="1"/>
            </p:cNvSpPr>
            <p:nvPr/>
          </p:nvSpPr>
          <p:spPr bwMode="auto">
            <a:xfrm>
              <a:off x="7453313" y="2708275"/>
              <a:ext cx="6477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/>
                <a:t>ASE</a:t>
              </a:r>
            </a:p>
          </p:txBody>
        </p:sp>
        <p:sp>
          <p:nvSpPr>
            <p:cNvPr id="18" name="Pfeil nach rechts 30"/>
            <p:cNvSpPr>
              <a:spLocks noChangeArrowheads="1"/>
            </p:cNvSpPr>
            <p:nvPr/>
          </p:nvSpPr>
          <p:spPr bwMode="auto">
            <a:xfrm>
              <a:off x="5867400" y="2808288"/>
              <a:ext cx="792163" cy="144462"/>
            </a:xfrm>
            <a:prstGeom prst="rightArrow">
              <a:avLst>
                <a:gd name="adj1" fmla="val 50000"/>
                <a:gd name="adj2" fmla="val 49860"/>
              </a:avLst>
            </a:prstGeom>
            <a:solidFill>
              <a:srgbClr val="FFCC00"/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19" name="Gruppieren 26"/>
          <p:cNvGrpSpPr>
            <a:grpSpLocks/>
          </p:cNvGrpSpPr>
          <p:nvPr/>
        </p:nvGrpSpPr>
        <p:grpSpPr bwMode="auto">
          <a:xfrm>
            <a:off x="5651525" y="3573463"/>
            <a:ext cx="2233612" cy="368300"/>
            <a:chOff x="2843213" y="3573463"/>
            <a:chExt cx="2233612" cy="368300"/>
          </a:xfrm>
        </p:grpSpPr>
        <p:sp>
          <p:nvSpPr>
            <p:cNvPr id="20" name="Textfeld 17"/>
            <p:cNvSpPr txBox="1">
              <a:spLocks noChangeArrowheads="1"/>
            </p:cNvSpPr>
            <p:nvPr/>
          </p:nvSpPr>
          <p:spPr bwMode="auto">
            <a:xfrm>
              <a:off x="4429125" y="3573463"/>
              <a:ext cx="647700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de-DE" dirty="0"/>
            </a:p>
          </p:txBody>
        </p:sp>
        <p:sp>
          <p:nvSpPr>
            <p:cNvPr id="21" name="Pfeil nach rechts 31"/>
            <p:cNvSpPr>
              <a:spLocks noChangeArrowheads="1"/>
            </p:cNvSpPr>
            <p:nvPr/>
          </p:nvSpPr>
          <p:spPr bwMode="auto">
            <a:xfrm>
              <a:off x="2843213" y="3671888"/>
              <a:ext cx="792162" cy="144462"/>
            </a:xfrm>
            <a:prstGeom prst="rightArrow">
              <a:avLst>
                <a:gd name="adj1" fmla="val 50000"/>
                <a:gd name="adj2" fmla="val 49860"/>
              </a:avLst>
            </a:prstGeom>
            <a:solidFill>
              <a:srgbClr val="FFCC00"/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22" name="Gruppieren 27"/>
          <p:cNvGrpSpPr>
            <a:grpSpLocks/>
          </p:cNvGrpSpPr>
          <p:nvPr/>
        </p:nvGrpSpPr>
        <p:grpSpPr bwMode="auto">
          <a:xfrm>
            <a:off x="5796136" y="3573463"/>
            <a:ext cx="2449513" cy="369332"/>
            <a:chOff x="5867400" y="3573463"/>
            <a:chExt cx="2449513" cy="369332"/>
          </a:xfrm>
        </p:grpSpPr>
        <p:sp>
          <p:nvSpPr>
            <p:cNvPr id="23" name="Textfeld 18"/>
            <p:cNvSpPr txBox="1">
              <a:spLocks noChangeArrowheads="1"/>
            </p:cNvSpPr>
            <p:nvPr/>
          </p:nvSpPr>
          <p:spPr bwMode="auto">
            <a:xfrm>
              <a:off x="6948264" y="3573463"/>
              <a:ext cx="136864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de-DE" dirty="0" smtClean="0"/>
                <a:t>GC-HRMS</a:t>
              </a:r>
              <a:endParaRPr lang="de-DE" dirty="0"/>
            </a:p>
          </p:txBody>
        </p:sp>
        <p:sp>
          <p:nvSpPr>
            <p:cNvPr id="24" name="Pfeil nach rechts 32"/>
            <p:cNvSpPr>
              <a:spLocks noChangeArrowheads="1"/>
            </p:cNvSpPr>
            <p:nvPr/>
          </p:nvSpPr>
          <p:spPr bwMode="auto">
            <a:xfrm>
              <a:off x="5867400" y="3671888"/>
              <a:ext cx="792163" cy="144462"/>
            </a:xfrm>
            <a:prstGeom prst="rightArrow">
              <a:avLst>
                <a:gd name="adj1" fmla="val 50000"/>
                <a:gd name="adj2" fmla="val 49860"/>
              </a:avLst>
            </a:prstGeom>
            <a:solidFill>
              <a:srgbClr val="FFCC00"/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25" name="Nach oben gebogener Pfeil 24"/>
          <p:cNvSpPr/>
          <p:nvPr/>
        </p:nvSpPr>
        <p:spPr bwMode="auto">
          <a:xfrm>
            <a:off x="3491880" y="3501008"/>
            <a:ext cx="432048" cy="288032"/>
          </a:xfrm>
          <a:prstGeom prst="bent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5400000" rev="0"/>
            </a:camera>
            <a:lightRig rig="threePt" dir="t"/>
          </a:scene3d>
        </p:spPr>
        <p:txBody>
          <a:bodyPr wrap="none" anchor="ctr"/>
          <a:lstStyle/>
          <a:p>
            <a:pPr>
              <a:defRPr/>
            </a:pPr>
            <a:endParaRPr lang="de-DE">
              <a:latin typeface="Arial" pitchFamily="34" charset="0"/>
            </a:endParaRPr>
          </a:p>
        </p:txBody>
      </p:sp>
      <p:grpSp>
        <p:nvGrpSpPr>
          <p:cNvPr id="26" name="Gruppieren 28"/>
          <p:cNvGrpSpPr>
            <a:grpSpLocks/>
          </p:cNvGrpSpPr>
          <p:nvPr/>
        </p:nvGrpSpPr>
        <p:grpSpPr bwMode="auto">
          <a:xfrm>
            <a:off x="612775" y="2955925"/>
            <a:ext cx="8280400" cy="985838"/>
            <a:chOff x="612775" y="2955925"/>
            <a:chExt cx="8280400" cy="985838"/>
          </a:xfrm>
        </p:grpSpPr>
        <p:sp>
          <p:nvSpPr>
            <p:cNvPr id="27" name="Textfeld 16"/>
            <p:cNvSpPr txBox="1">
              <a:spLocks noChangeArrowheads="1"/>
            </p:cNvSpPr>
            <p:nvPr/>
          </p:nvSpPr>
          <p:spPr bwMode="auto">
            <a:xfrm>
              <a:off x="1403350" y="3573463"/>
              <a:ext cx="720725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dirty="0" smtClean="0"/>
                <a:t>GPC</a:t>
              </a:r>
              <a:endParaRPr lang="de-DE" dirty="0"/>
            </a:p>
          </p:txBody>
        </p:sp>
        <p:sp>
          <p:nvSpPr>
            <p:cNvPr id="28" name="Minus 27"/>
            <p:cNvSpPr/>
            <p:nvPr/>
          </p:nvSpPr>
          <p:spPr bwMode="auto">
            <a:xfrm>
              <a:off x="612775" y="3132138"/>
              <a:ext cx="8280400" cy="323850"/>
            </a:xfrm>
            <a:prstGeom prst="mathMinus">
              <a:avLst/>
            </a:prstGeom>
            <a:solidFill>
              <a:srgbClr val="FFCC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>
                <a:latin typeface="Arial" pitchFamily="34" charset="0"/>
              </a:endParaRPr>
            </a:p>
          </p:txBody>
        </p:sp>
        <p:sp>
          <p:nvSpPr>
            <p:cNvPr id="29" name="Pfeil nach rechts 28"/>
            <p:cNvSpPr>
              <a:spLocks noChangeAspect="1"/>
            </p:cNvSpPr>
            <p:nvPr/>
          </p:nvSpPr>
          <p:spPr bwMode="auto">
            <a:xfrm>
              <a:off x="1547704" y="3373200"/>
              <a:ext cx="360000" cy="144000"/>
            </a:xfrm>
            <a:prstGeom prst="rightArrow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16200000"/>
              </a:camera>
              <a:lightRig rig="threePt" dir="t"/>
            </a:scene3d>
          </p:spPr>
          <p:txBody>
            <a:bodyPr wrap="none" anchor="ctr"/>
            <a:lstStyle/>
            <a:p>
              <a:pPr>
                <a:defRPr/>
              </a:pPr>
              <a:endParaRPr lang="de-DE">
                <a:latin typeface="Arial" pitchFamily="34" charset="0"/>
              </a:endParaRPr>
            </a:p>
          </p:txBody>
        </p:sp>
        <p:sp>
          <p:nvSpPr>
            <p:cNvPr id="30" name="Minus 29"/>
            <p:cNvSpPr/>
            <p:nvPr/>
          </p:nvSpPr>
          <p:spPr bwMode="auto">
            <a:xfrm rot="5400000">
              <a:off x="7578725" y="3009900"/>
              <a:ext cx="431800" cy="323850"/>
            </a:xfrm>
            <a:prstGeom prst="mathMinus">
              <a:avLst/>
            </a:prstGeom>
            <a:solidFill>
              <a:srgbClr val="FFCC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>
                <a:latin typeface="Arial" pitchFamily="34" charset="0"/>
              </a:endParaRPr>
            </a:p>
          </p:txBody>
        </p:sp>
      </p:grpSp>
      <p:sp>
        <p:nvSpPr>
          <p:cNvPr id="31" name="Titel 1"/>
          <p:cNvSpPr>
            <a:spLocks noGrp="1"/>
          </p:cNvSpPr>
          <p:nvPr>
            <p:ph type="title"/>
          </p:nvPr>
        </p:nvSpPr>
        <p:spPr>
          <a:xfrm>
            <a:off x="179388" y="201613"/>
            <a:ext cx="8785100" cy="779115"/>
          </a:xfrm>
        </p:spPr>
        <p:txBody>
          <a:bodyPr/>
          <a:lstStyle/>
          <a:p>
            <a:r>
              <a:rPr lang="de-DE" b="1" dirty="0" err="1" smtClean="0"/>
              <a:t>Analytics</a:t>
            </a:r>
            <a:endParaRPr lang="de-DE" dirty="0"/>
          </a:p>
        </p:txBody>
      </p:sp>
      <p:pic>
        <p:nvPicPr>
          <p:cNvPr id="32" name="Picture 22" descr="100_0002"/>
          <p:cNvPicPr preferRelativeResize="0"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8313" y="3959225"/>
            <a:ext cx="2519362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3" name="Gruppieren 26"/>
          <p:cNvGrpSpPr>
            <a:grpSpLocks/>
          </p:cNvGrpSpPr>
          <p:nvPr/>
        </p:nvGrpSpPr>
        <p:grpSpPr bwMode="auto">
          <a:xfrm>
            <a:off x="2843213" y="3573463"/>
            <a:ext cx="2233612" cy="368300"/>
            <a:chOff x="2843213" y="3573463"/>
            <a:chExt cx="2233612" cy="368300"/>
          </a:xfrm>
        </p:grpSpPr>
        <p:sp>
          <p:nvSpPr>
            <p:cNvPr id="34" name="Textfeld 17"/>
            <p:cNvSpPr txBox="1">
              <a:spLocks noChangeArrowheads="1"/>
            </p:cNvSpPr>
            <p:nvPr/>
          </p:nvSpPr>
          <p:spPr bwMode="auto">
            <a:xfrm>
              <a:off x="4429125" y="3573463"/>
              <a:ext cx="647700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/>
                <a:t>SPE</a:t>
              </a:r>
            </a:p>
          </p:txBody>
        </p:sp>
        <p:sp>
          <p:nvSpPr>
            <p:cNvPr id="35" name="Pfeil nach rechts 31"/>
            <p:cNvSpPr>
              <a:spLocks noChangeArrowheads="1"/>
            </p:cNvSpPr>
            <p:nvPr/>
          </p:nvSpPr>
          <p:spPr bwMode="auto">
            <a:xfrm>
              <a:off x="2843213" y="3671888"/>
              <a:ext cx="792162" cy="144462"/>
            </a:xfrm>
            <a:prstGeom prst="rightArrow">
              <a:avLst>
                <a:gd name="adj1" fmla="val 50000"/>
                <a:gd name="adj2" fmla="val 49860"/>
              </a:avLst>
            </a:prstGeom>
            <a:solidFill>
              <a:srgbClr val="FFCC00"/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36" name="Nach oben gebogener Pfeil 35"/>
          <p:cNvSpPr/>
          <p:nvPr/>
        </p:nvSpPr>
        <p:spPr bwMode="auto">
          <a:xfrm>
            <a:off x="683568" y="3501008"/>
            <a:ext cx="432048" cy="288032"/>
          </a:xfrm>
          <a:prstGeom prst="bent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5400000" rev="0"/>
            </a:camera>
            <a:lightRig rig="threePt" dir="t"/>
          </a:scene3d>
        </p:spPr>
        <p:txBody>
          <a:bodyPr wrap="none" anchor="ctr"/>
          <a:lstStyle/>
          <a:p>
            <a:pPr>
              <a:defRPr/>
            </a:pPr>
            <a:endParaRPr lang="de-DE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14337" name="Picture 1" descr="P903007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052736"/>
            <a:ext cx="4189687" cy="2232248"/>
          </a:xfrm>
          <a:prstGeom prst="rect">
            <a:avLst/>
          </a:prstGeom>
          <a:noFill/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0" y="-819472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ASE-Extrakte</a:t>
            </a:r>
            <a:endParaRPr kumimoji="0" 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292080" y="1916832"/>
            <a:ext cx="2520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 smtClean="0"/>
              <a:t>Extracts</a:t>
            </a:r>
            <a:r>
              <a:rPr lang="de-DE" sz="2000" dirty="0" smtClean="0"/>
              <a:t> after ASE </a:t>
            </a:r>
            <a:r>
              <a:rPr lang="de-DE" sz="2000" dirty="0" err="1" smtClean="0"/>
              <a:t>extraction</a:t>
            </a:r>
            <a:endParaRPr lang="de-DE" sz="2000" dirty="0"/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356992"/>
            <a:ext cx="3905906" cy="2852936"/>
          </a:xfrm>
          <a:prstGeom prst="rect">
            <a:avLst/>
          </a:prstGeom>
          <a:noFill/>
        </p:spPr>
      </p:pic>
      <p:sp>
        <p:nvSpPr>
          <p:cNvPr id="9" name="Rechteck 8"/>
          <p:cNvSpPr/>
          <p:nvPr/>
        </p:nvSpPr>
        <p:spPr>
          <a:xfrm>
            <a:off x="827584" y="5013176"/>
            <a:ext cx="36724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dirty="0" smtClean="0"/>
              <a:t>Gel-</a:t>
            </a:r>
            <a:r>
              <a:rPr lang="de-DE" sz="2000" dirty="0" err="1" smtClean="0"/>
              <a:t>Permeation</a:t>
            </a:r>
            <a:r>
              <a:rPr lang="de-DE" sz="2000" dirty="0" smtClean="0"/>
              <a:t>-</a:t>
            </a:r>
            <a:r>
              <a:rPr lang="de-DE" sz="2000" dirty="0" err="1" smtClean="0"/>
              <a:t>Chromatography</a:t>
            </a:r>
            <a:r>
              <a:rPr lang="de-DE" sz="2000" dirty="0" smtClean="0"/>
              <a:t> (GPC)</a:t>
            </a:r>
            <a:endParaRPr lang="de-DE" sz="2000" dirty="0"/>
          </a:p>
        </p:txBody>
      </p:sp>
      <p:sp>
        <p:nvSpPr>
          <p:cNvPr id="10" name="Textfeld 9"/>
          <p:cNvSpPr txBox="1"/>
          <p:nvPr/>
        </p:nvSpPr>
        <p:spPr>
          <a:xfrm>
            <a:off x="467544" y="395953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smtClean="0"/>
              <a:t>Clean-</a:t>
            </a:r>
            <a:r>
              <a:rPr lang="de-DE" sz="3200" b="1" dirty="0" err="1" smtClean="0"/>
              <a:t>up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of</a:t>
            </a:r>
            <a:r>
              <a:rPr lang="de-DE" sz="3200" b="1" dirty="0" smtClean="0"/>
              <a:t> ASE </a:t>
            </a:r>
            <a:r>
              <a:rPr lang="de-DE" sz="3200" b="1" dirty="0" err="1" smtClean="0"/>
              <a:t>extracts</a:t>
            </a:r>
            <a:endParaRPr lang="de-DE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>
            <a:spLocks noChangeArrowheads="1"/>
          </p:cNvSpPr>
          <p:nvPr/>
        </p:nvSpPr>
        <p:spPr bwMode="auto">
          <a:xfrm>
            <a:off x="395536" y="1196752"/>
            <a:ext cx="8280920" cy="153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Basic statistical parameters of measured POP-contents in 447 samples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All data as </a:t>
            </a:r>
            <a:r>
              <a:rPr lang="en-US" sz="2000" dirty="0" err="1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ng</a:t>
            </a:r>
            <a:r>
              <a:rPr lang="en-US" sz="2000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/g </a:t>
            </a:r>
            <a:r>
              <a:rPr lang="en-US" sz="2000" dirty="0" err="1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d.m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lmwPAH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: 	PAHs with 2 or 3 aromatic rings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hmwPAHs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: 	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PAHs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with 4. 5 and 6 aromatic rings without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Fla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and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Pyr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4" name="Tabelle 3"/>
          <p:cNvGraphicFramePr>
            <a:graphicFrameLocks noGrp="1"/>
          </p:cNvGraphicFramePr>
          <p:nvPr/>
        </p:nvGraphicFramePr>
        <p:xfrm>
          <a:off x="144013" y="2708920"/>
          <a:ext cx="8820475" cy="3363432"/>
        </p:xfrm>
        <a:graphic>
          <a:graphicData uri="http://schemas.openxmlformats.org/drawingml/2006/table">
            <a:tbl>
              <a:tblPr/>
              <a:tblGrid>
                <a:gridCol w="771371"/>
                <a:gridCol w="1006138"/>
                <a:gridCol w="1006138"/>
                <a:gridCol w="1006138"/>
                <a:gridCol w="1006138"/>
                <a:gridCol w="1006138"/>
                <a:gridCol w="1006138"/>
                <a:gridCol w="1006138"/>
                <a:gridCol w="1006138"/>
              </a:tblGrid>
              <a:tr h="84085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de-DE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63" marR="4056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∑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16</a:t>
                      </a:r>
                      <a:r>
                        <a:rPr lang="en-US" sz="2000" b="1" baseline="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PAH</a:t>
                      </a:r>
                      <a:endParaRPr lang="de-DE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63" marR="4056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∑</a:t>
                      </a:r>
                      <a:r>
                        <a:rPr lang="en-US" sz="2000" b="1" dirty="0" err="1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lmw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   PAH</a:t>
                      </a:r>
                      <a:endParaRPr lang="de-DE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63" marR="4056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∑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Fla+Pyr</a:t>
                      </a:r>
                      <a:endParaRPr lang="de-DE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63" marR="4056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∑</a:t>
                      </a:r>
                      <a:r>
                        <a:rPr lang="en-US" sz="2000" b="1" dirty="0" err="1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hmw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 PAH</a:t>
                      </a:r>
                      <a:endParaRPr lang="de-DE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63" marR="4056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∑6-PCB</a:t>
                      </a:r>
                      <a:endParaRPr lang="de-DE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63" marR="4056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∑DDx</a:t>
                      </a:r>
                      <a:endParaRPr lang="de-DE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63" marR="4056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Dieldrin</a:t>
                      </a:r>
                      <a:endParaRPr lang="de-DE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63" marR="4056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HCB</a:t>
                      </a:r>
                      <a:endParaRPr lang="de-DE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63" marR="4056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042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Min</a:t>
                      </a:r>
                      <a:endParaRPr lang="de-DE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63" marR="40563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104</a:t>
                      </a:r>
                      <a:r>
                        <a:rPr lang="de-DE" sz="2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.6</a:t>
                      </a:r>
                      <a:endParaRPr lang="de-DE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63" marR="40563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22.2</a:t>
                      </a:r>
                      <a:endParaRPr lang="de-DE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63" marR="40563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22.1</a:t>
                      </a:r>
                      <a:endParaRPr lang="de-DE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63" marR="40563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44.4</a:t>
                      </a:r>
                      <a:endParaRPr lang="de-DE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63" marR="40563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0.5</a:t>
                      </a:r>
                      <a:endParaRPr lang="de-DE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63" marR="40563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0.8</a:t>
                      </a:r>
                      <a:endParaRPr lang="de-DE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63" marR="40563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0.0</a:t>
                      </a:r>
                      <a:endParaRPr lang="de-DE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63" marR="40563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0.0</a:t>
                      </a:r>
                      <a:endParaRPr lang="de-DE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63" marR="40563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42042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10%</a:t>
                      </a:r>
                      <a:endParaRPr lang="de-DE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63" marR="4056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283.1</a:t>
                      </a:r>
                      <a:endParaRPr lang="de-DE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63" marR="4056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57.8</a:t>
                      </a:r>
                      <a:endParaRPr lang="de-DE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63" marR="4056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76.0</a:t>
                      </a:r>
                      <a:endParaRPr lang="de-DE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63" marR="4056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142.3</a:t>
                      </a:r>
                      <a:endParaRPr lang="de-DE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63" marR="4056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4.2</a:t>
                      </a:r>
                      <a:endParaRPr lang="de-DE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63" marR="4056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4.2</a:t>
                      </a:r>
                      <a:endParaRPr lang="de-DE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63" marR="4056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0.0</a:t>
                      </a:r>
                      <a:endParaRPr lang="de-DE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63" marR="4056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1.0</a:t>
                      </a:r>
                      <a:endParaRPr lang="de-DE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63" marR="4056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042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50%</a:t>
                      </a:r>
                      <a:endParaRPr lang="de-DE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63" marR="4056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1,447.9</a:t>
                      </a:r>
                      <a:endParaRPr lang="de-DE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63" marR="4056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171.8</a:t>
                      </a:r>
                      <a:endParaRPr lang="de-DE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63" marR="4056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361.2</a:t>
                      </a:r>
                      <a:endParaRPr lang="de-DE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63" marR="4056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803.2</a:t>
                      </a:r>
                      <a:endParaRPr lang="de-DE" sz="2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63" marR="4056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13.6</a:t>
                      </a:r>
                      <a:endParaRPr lang="de-DE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63" marR="4056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31.3</a:t>
                      </a:r>
                      <a:endParaRPr lang="de-DE" sz="2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63" marR="4056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2.7</a:t>
                      </a:r>
                      <a:endParaRPr lang="de-DE" sz="2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63" marR="4056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3.0</a:t>
                      </a:r>
                      <a:endParaRPr lang="de-DE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63" marR="4056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042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Mean</a:t>
                      </a:r>
                      <a:endParaRPr lang="de-DE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63" marR="4056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2,098.1</a:t>
                      </a:r>
                      <a:endParaRPr lang="de-DE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63" marR="4056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353.1</a:t>
                      </a:r>
                      <a:endParaRPr lang="de-DE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63" marR="4056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534.2</a:t>
                      </a:r>
                      <a:endParaRPr lang="de-DE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63" marR="4056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1,210.8</a:t>
                      </a:r>
                      <a:endParaRPr lang="de-DE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63" marR="4056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18.2</a:t>
                      </a:r>
                      <a:endParaRPr lang="de-DE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63" marR="4056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146.3</a:t>
                      </a:r>
                      <a:endParaRPr lang="de-DE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63" marR="4056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2.7</a:t>
                      </a:r>
                      <a:endParaRPr lang="de-DE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63" marR="4056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3.7</a:t>
                      </a:r>
                      <a:endParaRPr lang="de-DE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63" marR="4056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042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90%</a:t>
                      </a:r>
                      <a:endParaRPr lang="de-DE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63" marR="4056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4,935.3</a:t>
                      </a:r>
                      <a:endParaRPr lang="de-DE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63" marR="4056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845.0</a:t>
                      </a:r>
                      <a:endParaRPr lang="de-DE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63" marR="4056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1,215.9</a:t>
                      </a:r>
                      <a:endParaRPr lang="de-DE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63" marR="4056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2,759.0</a:t>
                      </a:r>
                      <a:endParaRPr lang="de-DE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63" marR="4056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35.9</a:t>
                      </a:r>
                      <a:endParaRPr lang="de-DE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63" marR="4056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291.5</a:t>
                      </a:r>
                      <a:endParaRPr lang="de-DE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63" marR="4056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5.4</a:t>
                      </a:r>
                      <a:endParaRPr lang="de-DE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63" marR="4056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7.4</a:t>
                      </a:r>
                      <a:endParaRPr lang="de-DE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63" marR="4056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042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Max</a:t>
                      </a:r>
                      <a:endParaRPr lang="de-DE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63" marR="4056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14,889.0</a:t>
                      </a:r>
                      <a:endParaRPr lang="de-DE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63" marR="4056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4,424.1</a:t>
                      </a:r>
                      <a:endParaRPr lang="de-DE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63" marR="4056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5,053.9</a:t>
                      </a:r>
                      <a:endParaRPr lang="de-DE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63" marR="4056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8,613.4</a:t>
                      </a:r>
                      <a:endParaRPr lang="de-DE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63" marR="4056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106.3</a:t>
                      </a:r>
                      <a:endParaRPr lang="de-DE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63" marR="4056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4,382.7</a:t>
                      </a:r>
                      <a:endParaRPr lang="de-DE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63" marR="4056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12.0</a:t>
                      </a:r>
                      <a:endParaRPr lang="de-DE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63" marR="4056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23.5</a:t>
                      </a:r>
                      <a:endParaRPr lang="de-DE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63" marR="4056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900063" y="404664"/>
            <a:ext cx="7272337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Results</a:t>
            </a:r>
            <a:r>
              <a:rPr kumimoji="0" lang="de-DE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BZE </a:t>
            </a:r>
            <a:r>
              <a:rPr kumimoji="0" lang="de-DE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(top </a:t>
            </a:r>
            <a:r>
              <a:rPr kumimoji="0" lang="de-DE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soil</a:t>
            </a:r>
            <a:r>
              <a:rPr kumimoji="0" lang="de-DE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– </a:t>
            </a:r>
            <a:r>
              <a:rPr kumimoji="0" lang="de-DE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humic</a:t>
            </a:r>
            <a:r>
              <a:rPr kumimoji="0" lang="de-DE" sz="24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de-DE" sz="2400" b="1" i="0" u="none" strike="noStrike" kern="0" cap="none" spc="0" normalizeH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layer</a:t>
            </a:r>
            <a:r>
              <a:rPr kumimoji="0" lang="de-DE" sz="24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</a:t>
            </a:r>
            <a:endParaRPr kumimoji="0" lang="de-DE" sz="2400" b="1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>
            <a:spLocks noChangeArrowheads="1"/>
          </p:cNvSpPr>
          <p:nvPr/>
        </p:nvSpPr>
        <p:spPr bwMode="auto">
          <a:xfrm>
            <a:off x="395536" y="1473751"/>
            <a:ext cx="828092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Basic statistical parameters of measured POP-contents in 447 samples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All data as </a:t>
            </a:r>
            <a:r>
              <a:rPr lang="en-US" sz="2000" dirty="0" err="1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ng</a:t>
            </a:r>
            <a:r>
              <a:rPr lang="en-US" sz="2000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/g </a:t>
            </a:r>
            <a:r>
              <a:rPr lang="en-US" sz="2000" dirty="0" err="1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d.m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4" name="Tabelle 3"/>
          <p:cNvGraphicFramePr>
            <a:graphicFrameLocks noGrp="1"/>
          </p:cNvGraphicFramePr>
          <p:nvPr/>
        </p:nvGraphicFramePr>
        <p:xfrm>
          <a:off x="144013" y="2204864"/>
          <a:ext cx="8820475" cy="3363432"/>
        </p:xfrm>
        <a:graphic>
          <a:graphicData uri="http://schemas.openxmlformats.org/drawingml/2006/table">
            <a:tbl>
              <a:tblPr/>
              <a:tblGrid>
                <a:gridCol w="771371"/>
                <a:gridCol w="1006138"/>
                <a:gridCol w="1006138"/>
                <a:gridCol w="1006138"/>
                <a:gridCol w="1006138"/>
                <a:gridCol w="1006138"/>
                <a:gridCol w="1146206"/>
                <a:gridCol w="936104"/>
                <a:gridCol w="936104"/>
              </a:tblGrid>
              <a:tr h="84085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de-DE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63" marR="4056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Symbol" pitchFamily="18" charset="2"/>
                          <a:ea typeface="Times New Roman"/>
                          <a:cs typeface="Calibri"/>
                        </a:rPr>
                        <a:t>a-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HCH</a:t>
                      </a:r>
                      <a:endParaRPr lang="de-DE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63" marR="4056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Symbol" pitchFamily="18" charset="2"/>
                          <a:ea typeface="Times New Roman"/>
                          <a:cs typeface="Calibri"/>
                        </a:rPr>
                        <a:t>b-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HCH</a:t>
                      </a:r>
                      <a:endParaRPr lang="de-DE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63" marR="4056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Symbol" pitchFamily="18" charset="2"/>
                          <a:ea typeface="Times New Roman"/>
                          <a:cs typeface="Calibri"/>
                        </a:rPr>
                        <a:t>g-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HCH</a:t>
                      </a:r>
                      <a:endParaRPr lang="de-DE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63" marR="4056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Symbol" pitchFamily="18" charset="2"/>
                          <a:ea typeface="Times New Roman"/>
                          <a:cs typeface="Calibri"/>
                        </a:rPr>
                        <a:t>S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HCH</a:t>
                      </a:r>
                      <a:endParaRPr lang="de-DE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63" marR="4056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Aldrine</a:t>
                      </a:r>
                      <a:endParaRPr lang="de-DE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63" marR="4056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err="1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Dieldrin</a:t>
                      </a:r>
                      <a:r>
                        <a:rPr lang="de-DE" sz="2000" b="1" dirty="0" smtClean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e</a:t>
                      </a:r>
                      <a:endParaRPr lang="de-DE" sz="2000" b="1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63" marR="4056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 err="1" smtClean="0">
                          <a:latin typeface="Calibri"/>
                          <a:ea typeface="Calibri"/>
                          <a:cs typeface="Times New Roman"/>
                        </a:rPr>
                        <a:t>Endrine</a:t>
                      </a:r>
                      <a:endParaRPr lang="de-DE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63" marR="4056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HCB</a:t>
                      </a:r>
                      <a:endParaRPr lang="de-DE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63" marR="4056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042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Min</a:t>
                      </a:r>
                      <a:endParaRPr lang="de-DE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63" marR="40563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0.0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0.0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0.0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0.0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0.0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0.257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0.0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0.0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42042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10%</a:t>
                      </a:r>
                      <a:endParaRPr lang="de-DE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63" marR="4056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0.0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0.0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0.0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0.0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0.0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0.617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0.0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0.0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042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50%</a:t>
                      </a:r>
                      <a:endParaRPr lang="de-DE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63" marR="4056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1.4</a:t>
                      </a:r>
                      <a:endParaRPr lang="de-DE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0.0</a:t>
                      </a:r>
                      <a:endParaRPr lang="de-DE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4.6</a:t>
                      </a:r>
                      <a:endParaRPr lang="de-DE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5.9</a:t>
                      </a:r>
                      <a:endParaRPr lang="de-DE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0.019</a:t>
                      </a:r>
                      <a:endParaRPr lang="de-DE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2.203</a:t>
                      </a:r>
                      <a:endParaRPr lang="de-DE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0.037</a:t>
                      </a:r>
                      <a:endParaRPr lang="de-DE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0.048</a:t>
                      </a:r>
                      <a:endParaRPr lang="de-DE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042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Mean</a:t>
                      </a:r>
                      <a:endParaRPr lang="de-DE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63" marR="4056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4.6</a:t>
                      </a:r>
                      <a:endParaRPr lang="de-DE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4.5</a:t>
                      </a:r>
                      <a:endParaRPr lang="de-DE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7.9</a:t>
                      </a:r>
                      <a:endParaRPr lang="de-DE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15.9</a:t>
                      </a:r>
                      <a:endParaRPr lang="de-DE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0.050</a:t>
                      </a:r>
                      <a:endParaRPr lang="de-DE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3.051</a:t>
                      </a:r>
                      <a:endParaRPr lang="de-DE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0.049</a:t>
                      </a:r>
                      <a:endParaRPr lang="de-DE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0.061</a:t>
                      </a:r>
                      <a:endParaRPr lang="de-DE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042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90%</a:t>
                      </a:r>
                      <a:endParaRPr lang="de-DE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63" marR="4056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5.0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7.1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14.5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22.1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0.161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5.581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0.099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0.117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042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Max</a:t>
                      </a:r>
                      <a:endParaRPr lang="de-DE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63" marR="4056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991.2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721.0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163.4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1,875.6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0.365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27.583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0.618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0.505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900063" y="404664"/>
            <a:ext cx="7272337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Results</a:t>
            </a:r>
            <a:r>
              <a:rPr kumimoji="0" lang="de-DE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BZE </a:t>
            </a:r>
            <a:r>
              <a:rPr kumimoji="0" lang="de-DE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(top </a:t>
            </a:r>
            <a:r>
              <a:rPr kumimoji="0" lang="de-DE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soil</a:t>
            </a:r>
            <a:r>
              <a:rPr kumimoji="0" lang="de-DE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– </a:t>
            </a:r>
            <a:r>
              <a:rPr kumimoji="0" lang="de-DE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humic</a:t>
            </a:r>
            <a:r>
              <a:rPr kumimoji="0" lang="de-DE" sz="24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de-DE" sz="2400" b="1" i="0" u="none" strike="noStrike" kern="0" cap="none" spc="0" normalizeH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layer</a:t>
            </a:r>
            <a:r>
              <a:rPr kumimoji="0" lang="de-DE" sz="24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</a:t>
            </a:r>
            <a:endParaRPr kumimoji="0" lang="de-DE" sz="2400" b="1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>
            <a:spLocks noChangeArrowheads="1"/>
          </p:cNvSpPr>
          <p:nvPr/>
        </p:nvSpPr>
        <p:spPr bwMode="auto">
          <a:xfrm>
            <a:off x="395536" y="1473751"/>
            <a:ext cx="828092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Basic statistical parameters of measured POP-contents in 447 samples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All data as pg/g </a:t>
            </a:r>
            <a:r>
              <a:rPr lang="en-US" sz="2000" dirty="0" err="1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d.m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4" name="Tabelle 3"/>
          <p:cNvGraphicFramePr>
            <a:graphicFrameLocks noGrp="1"/>
          </p:cNvGraphicFramePr>
          <p:nvPr/>
        </p:nvGraphicFramePr>
        <p:xfrm>
          <a:off x="539552" y="2204864"/>
          <a:ext cx="8172402" cy="3403611"/>
        </p:xfrm>
        <a:graphic>
          <a:graphicData uri="http://schemas.openxmlformats.org/drawingml/2006/table">
            <a:tbl>
              <a:tblPr/>
              <a:tblGrid>
                <a:gridCol w="907270"/>
                <a:gridCol w="1468993"/>
                <a:gridCol w="1296144"/>
                <a:gridCol w="1368152"/>
                <a:gridCol w="936104"/>
                <a:gridCol w="1080120"/>
                <a:gridCol w="1115619"/>
              </a:tblGrid>
              <a:tr h="84085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de-DE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63" marR="4056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Symbol" pitchFamily="18" charset="2"/>
                          <a:ea typeface="Times New Roman"/>
                          <a:cs typeface="Calibri"/>
                        </a:rPr>
                        <a:t>a-</a:t>
                      </a:r>
                      <a:r>
                        <a:rPr lang="en-US" sz="2000" b="1" dirty="0" err="1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Endosulfan</a:t>
                      </a:r>
                      <a:endParaRPr lang="de-DE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63" marR="4056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Symbol" pitchFamily="18" charset="2"/>
                          <a:ea typeface="Times New Roman"/>
                          <a:cs typeface="Calibri"/>
                        </a:rPr>
                        <a:t>b-</a:t>
                      </a:r>
                      <a:r>
                        <a:rPr lang="en-US" sz="2000" b="1" dirty="0" err="1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Endosulfan</a:t>
                      </a:r>
                      <a:endParaRPr lang="de-DE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63" marR="4056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Endosulfan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-Sulfate</a:t>
                      </a:r>
                      <a:endParaRPr lang="de-DE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63" marR="4056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err="1" smtClean="0">
                          <a:solidFill>
                            <a:srgbClr val="000000"/>
                          </a:solidFill>
                          <a:latin typeface="Symbol" pitchFamily="18" charset="2"/>
                          <a:ea typeface="Times New Roman"/>
                          <a:cs typeface="Calibri"/>
                        </a:rPr>
                        <a:t>S</a:t>
                      </a:r>
                      <a:r>
                        <a:rPr lang="en-US" sz="2000" b="1" dirty="0" err="1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endo-sulfan</a:t>
                      </a:r>
                      <a:endParaRPr lang="de-DE" sz="2000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63" marR="4056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PCB TEQ05</a:t>
                      </a:r>
                      <a:endParaRPr lang="de-DE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63" marR="4056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b="1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PCDD</a:t>
                      </a:r>
                      <a:r>
                        <a:rPr lang="de-DE" sz="2000" b="1" baseline="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/F TEQ05</a:t>
                      </a:r>
                      <a:endParaRPr lang="de-DE" sz="2000" b="1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63" marR="4056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060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Min</a:t>
                      </a:r>
                      <a:endParaRPr lang="de-DE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63" marR="40563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24.4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0.00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0.00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99.1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2.19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42042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10%</a:t>
                      </a:r>
                      <a:endParaRPr lang="de-DE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63" marR="4056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56.1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136.6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4,407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4856.6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2.05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3.67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042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50%</a:t>
                      </a:r>
                      <a:endParaRPr lang="de-DE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63" marR="4056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136.0</a:t>
                      </a:r>
                      <a:endParaRPr lang="de-DE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368.8</a:t>
                      </a:r>
                      <a:endParaRPr lang="de-DE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13,071</a:t>
                      </a:r>
                      <a:endParaRPr lang="de-DE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1,3662</a:t>
                      </a:r>
                      <a:endParaRPr lang="de-DE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8.46</a:t>
                      </a:r>
                      <a:endParaRPr lang="de-DE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16.94</a:t>
                      </a:r>
                      <a:endParaRPr lang="de-DE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042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Mean</a:t>
                      </a:r>
                      <a:endParaRPr lang="de-DE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63" marR="4056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189.8</a:t>
                      </a:r>
                      <a:endParaRPr lang="de-DE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550.6</a:t>
                      </a:r>
                      <a:endParaRPr lang="de-DE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17,810</a:t>
                      </a:r>
                      <a:endParaRPr lang="de-DE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18,550</a:t>
                      </a:r>
                      <a:endParaRPr lang="de-DE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9.52</a:t>
                      </a:r>
                      <a:endParaRPr lang="de-DE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20.52</a:t>
                      </a:r>
                      <a:endParaRPr lang="de-DE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042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90%</a:t>
                      </a:r>
                      <a:endParaRPr lang="de-DE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63" marR="4056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373.2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948.5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34,662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35,879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16.71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39.25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042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Max</a:t>
                      </a:r>
                      <a:endParaRPr lang="de-DE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63" marR="4056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1225.4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5904.2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130,358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132,642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40.47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105.46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900063" y="404664"/>
            <a:ext cx="7272337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Results</a:t>
            </a:r>
            <a:r>
              <a:rPr kumimoji="0" lang="de-DE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BZE </a:t>
            </a:r>
            <a:r>
              <a:rPr kumimoji="0" lang="de-DE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(top </a:t>
            </a:r>
            <a:r>
              <a:rPr kumimoji="0" lang="de-DE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soil</a:t>
            </a:r>
            <a:r>
              <a:rPr kumimoji="0" lang="de-DE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– </a:t>
            </a:r>
            <a:r>
              <a:rPr kumimoji="0" lang="de-DE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humic</a:t>
            </a:r>
            <a:r>
              <a:rPr kumimoji="0" lang="de-DE" sz="24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de-DE" sz="2400" b="1" i="0" u="none" strike="noStrike" kern="0" cap="none" spc="0" normalizeH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layer</a:t>
            </a:r>
            <a:r>
              <a:rPr kumimoji="0" lang="de-DE" sz="24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</a:t>
            </a:r>
            <a:endParaRPr kumimoji="0" lang="de-DE" sz="2400" b="1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18" descr="H2 PAH grob mit Punkten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6100" y="981075"/>
            <a:ext cx="4651375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C:\Users\baichner\diverses\BZE\AUSWERTUNG\Dezember_11\Exports\Graph1.jpg"/>
          <p:cNvPicPr>
            <a:picLocks noChangeAspect="1" noChangeArrowheads="1"/>
          </p:cNvPicPr>
          <p:nvPr/>
        </p:nvPicPr>
        <p:blipFill>
          <a:blip r:embed="rId3" cstate="print"/>
          <a:srcRect l="8437" t="9245" r="3375" b="4623"/>
          <a:stretch>
            <a:fillRect/>
          </a:stretch>
        </p:blipFill>
        <p:spPr bwMode="auto">
          <a:xfrm>
            <a:off x="179388" y="2066206"/>
            <a:ext cx="4032250" cy="287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feil nach unten 5"/>
          <p:cNvSpPr/>
          <p:nvPr/>
        </p:nvSpPr>
        <p:spPr>
          <a:xfrm rot="20700000">
            <a:off x="3311525" y="3976688"/>
            <a:ext cx="144463" cy="288925"/>
          </a:xfrm>
          <a:prstGeom prst="downArrow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7" name="Pfeil nach unten 6"/>
          <p:cNvSpPr/>
          <p:nvPr/>
        </p:nvSpPr>
        <p:spPr>
          <a:xfrm rot="900000">
            <a:off x="3563938" y="3976688"/>
            <a:ext cx="144462" cy="288925"/>
          </a:xfrm>
          <a:prstGeom prst="downArrow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8" name="Pfeil nach unten 7"/>
          <p:cNvSpPr/>
          <p:nvPr/>
        </p:nvSpPr>
        <p:spPr>
          <a:xfrm rot="16200000">
            <a:off x="6442870" y="2996406"/>
            <a:ext cx="144462" cy="288925"/>
          </a:xfrm>
          <a:prstGeom prst="downArrow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9" name="Pfeil nach unten 8"/>
          <p:cNvSpPr/>
          <p:nvPr/>
        </p:nvSpPr>
        <p:spPr>
          <a:xfrm rot="16200000">
            <a:off x="6659563" y="3860800"/>
            <a:ext cx="142875" cy="288925"/>
          </a:xfrm>
          <a:prstGeom prst="downArrow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0" name="Pfeil nach unten 9"/>
          <p:cNvSpPr/>
          <p:nvPr/>
        </p:nvSpPr>
        <p:spPr>
          <a:xfrm rot="16200000">
            <a:off x="5651500" y="4652963"/>
            <a:ext cx="142875" cy="288925"/>
          </a:xfrm>
          <a:prstGeom prst="downArrow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1" name="Pfeil nach unten 10"/>
          <p:cNvSpPr/>
          <p:nvPr/>
        </p:nvSpPr>
        <p:spPr>
          <a:xfrm rot="900000">
            <a:off x="3816350" y="3990975"/>
            <a:ext cx="144463" cy="287338"/>
          </a:xfrm>
          <a:prstGeom prst="downArrow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cxnSp>
        <p:nvCxnSpPr>
          <p:cNvPr id="12" name="Gerade Verbindung 11"/>
          <p:cNvCxnSpPr/>
          <p:nvPr/>
        </p:nvCxnSpPr>
        <p:spPr>
          <a:xfrm flipV="1">
            <a:off x="1835150" y="3787775"/>
            <a:ext cx="0" cy="10810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97863" y="4292600"/>
            <a:ext cx="666750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feld 16"/>
          <p:cNvSpPr txBox="1">
            <a:spLocks noChangeArrowheads="1"/>
          </p:cNvSpPr>
          <p:nvPr/>
        </p:nvSpPr>
        <p:spPr bwMode="auto">
          <a:xfrm>
            <a:off x="1258888" y="5024209"/>
            <a:ext cx="216668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200" b="1" dirty="0"/>
              <a:t>90% </a:t>
            </a:r>
            <a:r>
              <a:rPr lang="de-DE" sz="1200" b="1" dirty="0" err="1" smtClean="0"/>
              <a:t>Percentile</a:t>
            </a:r>
            <a:r>
              <a:rPr lang="de-DE" sz="1200" b="1" dirty="0" smtClean="0"/>
              <a:t> </a:t>
            </a:r>
            <a:r>
              <a:rPr lang="de-DE" sz="1200" b="1" dirty="0"/>
              <a:t>[</a:t>
            </a:r>
            <a:r>
              <a:rPr lang="de-DE" sz="1200" b="1" dirty="0" err="1"/>
              <a:t>ng</a:t>
            </a:r>
            <a:r>
              <a:rPr lang="de-DE" sz="1200" b="1" dirty="0"/>
              <a:t> / g </a:t>
            </a:r>
            <a:r>
              <a:rPr lang="de-DE" sz="1200" b="1" dirty="0" err="1"/>
              <a:t>d.w</a:t>
            </a:r>
            <a:r>
              <a:rPr lang="de-DE" sz="1200" b="1" dirty="0"/>
              <a:t>.]</a:t>
            </a: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900063" y="404664"/>
            <a:ext cx="7272337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Results</a:t>
            </a:r>
            <a:r>
              <a:rPr kumimoji="0" lang="de-DE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- PAH</a:t>
            </a:r>
          </a:p>
        </p:txBody>
      </p:sp>
      <p:sp>
        <p:nvSpPr>
          <p:cNvPr id="15" name="Textfeld 16"/>
          <p:cNvSpPr txBox="1">
            <a:spLocks noChangeArrowheads="1"/>
          </p:cNvSpPr>
          <p:nvPr/>
        </p:nvSpPr>
        <p:spPr bwMode="auto">
          <a:xfrm>
            <a:off x="467544" y="5876925"/>
            <a:ext cx="353013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 b="1" dirty="0" err="1" smtClean="0"/>
              <a:t>Humic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layer</a:t>
            </a:r>
            <a:r>
              <a:rPr lang="de-DE" sz="1600" b="1" dirty="0" smtClean="0"/>
              <a:t> (O-</a:t>
            </a:r>
            <a:r>
              <a:rPr lang="de-DE" sz="1600" b="1" dirty="0" err="1" smtClean="0"/>
              <a:t>Horizon</a:t>
            </a:r>
            <a:r>
              <a:rPr lang="de-DE" sz="1600" b="1" dirty="0" smtClean="0"/>
              <a:t>) </a:t>
            </a:r>
            <a:r>
              <a:rPr lang="de-DE" sz="1600" b="1" dirty="0"/>
              <a:t>(</a:t>
            </a:r>
            <a:r>
              <a:rPr lang="de-DE" sz="1600" b="1" dirty="0" err="1"/>
              <a:t>ng</a:t>
            </a:r>
            <a:r>
              <a:rPr lang="de-DE" sz="1600" b="1" dirty="0"/>
              <a:t>/g </a:t>
            </a:r>
            <a:r>
              <a:rPr lang="de-DE" sz="1600" b="1" dirty="0" err="1" smtClean="0"/>
              <a:t>dm</a:t>
            </a:r>
            <a:r>
              <a:rPr lang="de-DE" sz="1600" b="1" dirty="0" smtClean="0"/>
              <a:t>)</a:t>
            </a:r>
            <a:endParaRPr lang="de-DE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11" descr="H2 PAH grob mit Punkten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125538"/>
            <a:ext cx="4149725" cy="475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375" y="3860800"/>
            <a:ext cx="666750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Grafik 15" descr="H4 PAH grob mit Punkten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463" y="1125538"/>
            <a:ext cx="4148137" cy="475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72450" y="3860800"/>
            <a:ext cx="614363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16"/>
          <p:cNvSpPr txBox="1">
            <a:spLocks noChangeArrowheads="1"/>
          </p:cNvSpPr>
          <p:nvPr/>
        </p:nvSpPr>
        <p:spPr bwMode="auto">
          <a:xfrm>
            <a:off x="467544" y="5876925"/>
            <a:ext cx="353013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 b="1" dirty="0" err="1" smtClean="0"/>
              <a:t>Humic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layer</a:t>
            </a:r>
            <a:r>
              <a:rPr lang="de-DE" sz="1600" b="1" dirty="0" smtClean="0"/>
              <a:t> (O-</a:t>
            </a:r>
            <a:r>
              <a:rPr lang="de-DE" sz="1600" b="1" dirty="0" err="1" smtClean="0"/>
              <a:t>Horizon</a:t>
            </a:r>
            <a:r>
              <a:rPr lang="de-DE" sz="1600" b="1" dirty="0" smtClean="0"/>
              <a:t>) </a:t>
            </a:r>
            <a:r>
              <a:rPr lang="de-DE" sz="1600" b="1" dirty="0"/>
              <a:t>(</a:t>
            </a:r>
            <a:r>
              <a:rPr lang="de-DE" sz="1600" b="1" dirty="0" err="1"/>
              <a:t>ng</a:t>
            </a:r>
            <a:r>
              <a:rPr lang="de-DE" sz="1600" b="1" dirty="0"/>
              <a:t>/g </a:t>
            </a:r>
            <a:r>
              <a:rPr lang="de-DE" sz="1600" b="1" dirty="0" err="1" smtClean="0"/>
              <a:t>dm</a:t>
            </a:r>
            <a:r>
              <a:rPr lang="de-DE" sz="1600" b="1" dirty="0" smtClean="0"/>
              <a:t>)</a:t>
            </a:r>
            <a:endParaRPr lang="de-DE" sz="1600" b="1" dirty="0"/>
          </a:p>
        </p:txBody>
      </p:sp>
      <p:sp>
        <p:nvSpPr>
          <p:cNvPr id="9" name="Textfeld 18"/>
          <p:cNvSpPr txBox="1">
            <a:spLocks noChangeArrowheads="1"/>
          </p:cNvSpPr>
          <p:nvPr/>
        </p:nvSpPr>
        <p:spPr bwMode="auto">
          <a:xfrm>
            <a:off x="5148263" y="5876925"/>
            <a:ext cx="31566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 b="1" dirty="0" smtClean="0"/>
              <a:t>Mineral </a:t>
            </a:r>
            <a:r>
              <a:rPr lang="de-DE" sz="1600" b="1" dirty="0" err="1" smtClean="0"/>
              <a:t>soil</a:t>
            </a:r>
            <a:r>
              <a:rPr lang="de-DE" sz="1600" b="1" dirty="0" smtClean="0"/>
              <a:t> (0-5 </a:t>
            </a:r>
            <a:r>
              <a:rPr lang="de-DE" sz="1600" b="1" dirty="0"/>
              <a:t>cm) (</a:t>
            </a:r>
            <a:r>
              <a:rPr lang="de-DE" sz="1600" b="1" dirty="0" err="1"/>
              <a:t>ng</a:t>
            </a:r>
            <a:r>
              <a:rPr lang="de-DE" sz="1600" b="1" dirty="0"/>
              <a:t>/g </a:t>
            </a:r>
            <a:r>
              <a:rPr lang="de-DE" sz="1600" b="1" dirty="0" err="1" smtClean="0"/>
              <a:t>dm</a:t>
            </a:r>
            <a:r>
              <a:rPr lang="de-DE" sz="1600" b="1" dirty="0" smtClean="0"/>
              <a:t>)</a:t>
            </a:r>
            <a:endParaRPr lang="de-DE" sz="1600" b="1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900063" y="404664"/>
            <a:ext cx="7272337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Results</a:t>
            </a:r>
            <a:r>
              <a:rPr kumimoji="0" lang="de-DE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- PAH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7625" y="4325938"/>
            <a:ext cx="296863" cy="161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Grafik 5" descr="H4-PR Phe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8888" y="3749675"/>
            <a:ext cx="1885950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Grafik 6" descr="H4-PR Bbflou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0386" y="3749675"/>
            <a:ext cx="1885950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Grafik 7" descr="H4-PR Pyr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0" y="3749675"/>
            <a:ext cx="1884363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8"/>
          <p:cNvSpPr txBox="1">
            <a:spLocks noChangeArrowheads="1"/>
          </p:cNvSpPr>
          <p:nvPr/>
        </p:nvSpPr>
        <p:spPr bwMode="auto">
          <a:xfrm>
            <a:off x="7612063" y="4037013"/>
            <a:ext cx="3444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%</a:t>
            </a:r>
          </a:p>
        </p:txBody>
      </p:sp>
      <p:sp>
        <p:nvSpPr>
          <p:cNvPr id="9" name="Textfeld 9"/>
          <p:cNvSpPr txBox="1">
            <a:spLocks noChangeArrowheads="1"/>
          </p:cNvSpPr>
          <p:nvPr/>
        </p:nvSpPr>
        <p:spPr bwMode="auto">
          <a:xfrm>
            <a:off x="7921625" y="4162425"/>
            <a:ext cx="395288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800"/>
              <a:t>+</a:t>
            </a:r>
          </a:p>
        </p:txBody>
      </p:sp>
      <p:sp>
        <p:nvSpPr>
          <p:cNvPr id="10" name="Textfeld 10"/>
          <p:cNvSpPr txBox="1">
            <a:spLocks noChangeArrowheads="1"/>
          </p:cNvSpPr>
          <p:nvPr/>
        </p:nvSpPr>
        <p:spPr bwMode="auto">
          <a:xfrm>
            <a:off x="7956550" y="5549900"/>
            <a:ext cx="3048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800"/>
              <a:t>-</a:t>
            </a:r>
          </a:p>
        </p:txBody>
      </p:sp>
      <p:sp>
        <p:nvSpPr>
          <p:cNvPr id="11" name="Textfeld 11"/>
          <p:cNvSpPr txBox="1">
            <a:spLocks noChangeArrowheads="1"/>
          </p:cNvSpPr>
          <p:nvPr/>
        </p:nvSpPr>
        <p:spPr bwMode="auto">
          <a:xfrm>
            <a:off x="1619250" y="6021388"/>
            <a:ext cx="11255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200" b="1"/>
              <a:t>Phenanthren</a:t>
            </a:r>
          </a:p>
        </p:txBody>
      </p:sp>
      <p:sp>
        <p:nvSpPr>
          <p:cNvPr id="12" name="Textfeld 12"/>
          <p:cNvSpPr txBox="1">
            <a:spLocks noChangeArrowheads="1"/>
          </p:cNvSpPr>
          <p:nvPr/>
        </p:nvSpPr>
        <p:spPr bwMode="auto">
          <a:xfrm>
            <a:off x="3783707" y="6021388"/>
            <a:ext cx="10763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200" b="1" dirty="0" err="1"/>
              <a:t>Flouranthen</a:t>
            </a:r>
            <a:endParaRPr lang="de-DE" sz="1200" b="1" dirty="0"/>
          </a:p>
        </p:txBody>
      </p:sp>
      <p:sp>
        <p:nvSpPr>
          <p:cNvPr id="13" name="Textfeld 13"/>
          <p:cNvSpPr txBox="1">
            <a:spLocks noChangeArrowheads="1"/>
          </p:cNvSpPr>
          <p:nvPr/>
        </p:nvSpPr>
        <p:spPr bwMode="auto">
          <a:xfrm>
            <a:off x="5761633" y="6021388"/>
            <a:ext cx="16906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200" b="1" dirty="0" err="1"/>
              <a:t>Benzo</a:t>
            </a:r>
            <a:r>
              <a:rPr lang="de-DE" sz="1200" b="1" dirty="0"/>
              <a:t>(b)</a:t>
            </a:r>
            <a:r>
              <a:rPr lang="de-DE" sz="1200" b="1" dirty="0" err="1"/>
              <a:t>flouranthen</a:t>
            </a:r>
            <a:endParaRPr lang="de-DE" sz="1200" b="1" dirty="0"/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1990" y="692150"/>
            <a:ext cx="3600450" cy="293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31765" y="703263"/>
            <a:ext cx="1728787" cy="111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31765" y="1722438"/>
            <a:ext cx="1728787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31765" y="2647950"/>
            <a:ext cx="1728787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Ellipse 17"/>
          <p:cNvSpPr/>
          <p:nvPr/>
        </p:nvSpPr>
        <p:spPr>
          <a:xfrm>
            <a:off x="7595815" y="1577975"/>
            <a:ext cx="865187" cy="7207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9" name="Ellipse 18"/>
          <p:cNvSpPr/>
          <p:nvPr/>
        </p:nvSpPr>
        <p:spPr>
          <a:xfrm>
            <a:off x="5940648" y="2586038"/>
            <a:ext cx="863600" cy="7207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0" name="Ellipse 19"/>
          <p:cNvSpPr/>
          <p:nvPr/>
        </p:nvSpPr>
        <p:spPr>
          <a:xfrm>
            <a:off x="5508004" y="980083"/>
            <a:ext cx="863600" cy="7207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 bwMode="auto">
          <a:xfrm>
            <a:off x="900063" y="116632"/>
            <a:ext cx="7272337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Results</a:t>
            </a:r>
            <a:r>
              <a:rPr kumimoji="0" lang="de-DE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- PAH</a:t>
            </a:r>
          </a:p>
        </p:txBody>
      </p:sp>
      <p:graphicFrame>
        <p:nvGraphicFramePr>
          <p:cNvPr id="21" name="Diagramm 20"/>
          <p:cNvGraphicFramePr/>
          <p:nvPr/>
        </p:nvGraphicFramePr>
        <p:xfrm>
          <a:off x="395536" y="1196752"/>
          <a:ext cx="208823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24" name="Pfeil nach unten 23"/>
          <p:cNvSpPr/>
          <p:nvPr/>
        </p:nvSpPr>
        <p:spPr>
          <a:xfrm rot="16200000">
            <a:off x="2694967" y="1991232"/>
            <a:ext cx="139231" cy="432049"/>
          </a:xfrm>
          <a:prstGeom prst="downArrow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5" name="Pfeil nach unten 24"/>
          <p:cNvSpPr/>
          <p:nvPr/>
        </p:nvSpPr>
        <p:spPr>
          <a:xfrm rot="14728082">
            <a:off x="2656284" y="1199653"/>
            <a:ext cx="159025" cy="481492"/>
          </a:xfrm>
          <a:prstGeom prst="downArrow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6" name="Pfeil nach unten 25"/>
          <p:cNvSpPr/>
          <p:nvPr/>
        </p:nvSpPr>
        <p:spPr>
          <a:xfrm rot="17701567">
            <a:off x="2677805" y="2674003"/>
            <a:ext cx="143016" cy="443750"/>
          </a:xfrm>
          <a:prstGeom prst="downArrow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388" y="201613"/>
            <a:ext cx="8964612" cy="995139"/>
          </a:xfrm>
        </p:spPr>
        <p:txBody>
          <a:bodyPr/>
          <a:lstStyle/>
          <a:p>
            <a:r>
              <a:rPr lang="de-DE" b="1" dirty="0" smtClean="0"/>
              <a:t>Second German </a:t>
            </a:r>
            <a:r>
              <a:rPr lang="de-DE" b="1" dirty="0" err="1" smtClean="0"/>
              <a:t>Forest</a:t>
            </a:r>
            <a:r>
              <a:rPr lang="de-DE" b="1" dirty="0" smtClean="0"/>
              <a:t> </a:t>
            </a:r>
            <a:r>
              <a:rPr lang="de-DE" b="1" dirty="0" err="1" smtClean="0"/>
              <a:t>Soil</a:t>
            </a:r>
            <a:r>
              <a:rPr lang="de-DE" b="1" dirty="0" smtClean="0"/>
              <a:t> </a:t>
            </a:r>
            <a:r>
              <a:rPr lang="de-DE" b="1" dirty="0" err="1" smtClean="0"/>
              <a:t>Inventory</a:t>
            </a:r>
            <a:r>
              <a:rPr lang="de-DE" b="1" dirty="0" smtClean="0"/>
              <a:t> </a:t>
            </a:r>
            <a:br>
              <a:rPr lang="de-DE" b="1" dirty="0" smtClean="0"/>
            </a:br>
            <a:r>
              <a:rPr lang="de-DE" b="1" dirty="0" smtClean="0"/>
              <a:t>BZE II</a:t>
            </a:r>
            <a:endParaRPr lang="de-DE" dirty="0"/>
          </a:p>
        </p:txBody>
      </p:sp>
      <p:pic>
        <p:nvPicPr>
          <p:cNvPr id="5" name="Grafik 6" descr="Wald combined plus Punkte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196752"/>
            <a:ext cx="4427538" cy="507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5364088" y="1104420"/>
            <a:ext cx="360040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Sampling 2006 -2007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Total area 357,000 km</a:t>
            </a:r>
            <a:r>
              <a:rPr lang="en-US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endParaRPr kumimoji="0" lang="en-US" b="0" i="0" u="none" strike="noStrike" cap="none" normalizeH="0" baseline="3000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hangingPunct="0"/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 third </a:t>
            </a:r>
            <a:r>
              <a:rPr lang="en-US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of the total area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covered</a:t>
            </a:r>
            <a:r>
              <a:rPr kumimoji="0" 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by f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orests i.e. 111,000 m</a:t>
            </a:r>
            <a:r>
              <a:rPr lang="en-US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</a:p>
          <a:p>
            <a:pPr lvl="0" eaLnBrk="0" hangingPunct="0"/>
            <a:endParaRPr kumimoji="0" lang="en-US" b="0" i="0" u="none" strike="noStrike" cap="none" normalizeH="0" baseline="3000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eaLnBrk="0" hangingPunct="0"/>
            <a:r>
              <a:rPr lang="en-US" dirty="0" smtClean="0">
                <a:latin typeface="Arial" pitchFamily="34" charset="0"/>
                <a:cs typeface="Arial" pitchFamily="34" charset="0"/>
              </a:rPr>
              <a:t>Arable land about 50 %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Fraction of forest areas varies in the </a:t>
            </a:r>
            <a:r>
              <a:rPr lang="en-US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erman states between 3 % and 64 %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hangingPunct="0"/>
            <a:r>
              <a:rPr lang="en-US" b="1" dirty="0" smtClean="0">
                <a:latin typeface="Arial" pitchFamily="34" charset="0"/>
                <a:cs typeface="Arial" pitchFamily="34" charset="0"/>
              </a:rPr>
              <a:t>EU Forests Focus/BIOSOIL</a:t>
            </a:r>
          </a:p>
          <a:p>
            <a:pPr lvl="0" eaLnBrk="0" hangingPunct="0"/>
            <a:r>
              <a:rPr lang="en-US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grid of 16 km x 16 km</a:t>
            </a:r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pPr lvl="0" eaLnBrk="0" hangingPunct="0"/>
            <a:endParaRPr lang="en-US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hangingPunct="0"/>
            <a:r>
              <a:rPr lang="en-US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(BZE Sampling:</a:t>
            </a:r>
          </a:p>
          <a:p>
            <a:pPr lvl="0" eaLnBrk="0" hangingPunct="0"/>
            <a:r>
              <a:rPr lang="en-US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systematic grid of 8 km x 8 km)</a:t>
            </a:r>
          </a:p>
          <a:p>
            <a:pPr lvl="0" eaLnBrk="0" hangingPunct="0"/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baichner\diverses\BZE\AUSWERTUNG\Dezember_11\Exports\Graph2.jpg"/>
          <p:cNvPicPr>
            <a:picLocks noChangeAspect="1" noChangeArrowheads="1"/>
          </p:cNvPicPr>
          <p:nvPr/>
        </p:nvPicPr>
        <p:blipFill>
          <a:blip r:embed="rId2" cstate="print"/>
          <a:srcRect l="8269" t="9708" r="5905" b="4854"/>
          <a:stretch>
            <a:fillRect/>
          </a:stretch>
        </p:blipFill>
        <p:spPr bwMode="auto">
          <a:xfrm>
            <a:off x="107950" y="1052513"/>
            <a:ext cx="3722688" cy="270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Gerade Verbindung 3"/>
          <p:cNvCxnSpPr/>
          <p:nvPr/>
        </p:nvCxnSpPr>
        <p:spPr>
          <a:xfrm flipV="1">
            <a:off x="1835150" y="2708275"/>
            <a:ext cx="0" cy="10810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feld 6"/>
          <p:cNvSpPr txBox="1">
            <a:spLocks noChangeArrowheads="1"/>
          </p:cNvSpPr>
          <p:nvPr/>
        </p:nvSpPr>
        <p:spPr bwMode="auto">
          <a:xfrm>
            <a:off x="1258888" y="3800475"/>
            <a:ext cx="11763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200" b="1"/>
              <a:t>90% Perzentil</a:t>
            </a:r>
          </a:p>
        </p:txBody>
      </p:sp>
      <p:pic>
        <p:nvPicPr>
          <p:cNvPr id="7" name="Grafik 9" descr="H2 PCB mit Punkte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063" y="980728"/>
            <a:ext cx="4289425" cy="491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01930" y="3861048"/>
            <a:ext cx="590550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Diagramm 8"/>
          <p:cNvGraphicFramePr/>
          <p:nvPr/>
        </p:nvGraphicFramePr>
        <p:xfrm>
          <a:off x="0" y="4342162"/>
          <a:ext cx="2592288" cy="1711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Diagramm 9"/>
          <p:cNvGraphicFramePr/>
          <p:nvPr/>
        </p:nvGraphicFramePr>
        <p:xfrm>
          <a:off x="2627784" y="4342161"/>
          <a:ext cx="1834259" cy="17511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900063" y="418183"/>
            <a:ext cx="7272337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Results</a:t>
            </a:r>
            <a:r>
              <a:rPr kumimoji="0" lang="de-DE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– </a:t>
            </a:r>
            <a:r>
              <a:rPr kumimoji="0" lang="de-DE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indicator</a:t>
            </a:r>
            <a:r>
              <a:rPr kumimoji="0" lang="de-DE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PCB</a:t>
            </a:r>
          </a:p>
        </p:txBody>
      </p:sp>
      <p:sp>
        <p:nvSpPr>
          <p:cNvPr id="12" name="Textfeld 16"/>
          <p:cNvSpPr txBox="1">
            <a:spLocks noChangeArrowheads="1"/>
          </p:cNvSpPr>
          <p:nvPr/>
        </p:nvSpPr>
        <p:spPr bwMode="auto">
          <a:xfrm>
            <a:off x="5002306" y="5876925"/>
            <a:ext cx="353013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 b="1" dirty="0" err="1" smtClean="0"/>
              <a:t>Humic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layer</a:t>
            </a:r>
            <a:r>
              <a:rPr lang="de-DE" sz="1600" b="1" dirty="0" smtClean="0"/>
              <a:t> (O-</a:t>
            </a:r>
            <a:r>
              <a:rPr lang="de-DE" sz="1600" b="1" dirty="0" err="1" smtClean="0"/>
              <a:t>Horizon</a:t>
            </a:r>
            <a:r>
              <a:rPr lang="de-DE" sz="1600" b="1" dirty="0" smtClean="0"/>
              <a:t>) </a:t>
            </a:r>
            <a:r>
              <a:rPr lang="de-DE" sz="1600" b="1" dirty="0"/>
              <a:t>(</a:t>
            </a:r>
            <a:r>
              <a:rPr lang="de-DE" sz="1600" b="1" dirty="0" err="1"/>
              <a:t>ng</a:t>
            </a:r>
            <a:r>
              <a:rPr lang="de-DE" sz="1600" b="1" dirty="0"/>
              <a:t>/g </a:t>
            </a:r>
            <a:r>
              <a:rPr lang="de-DE" sz="1600" b="1" dirty="0" err="1" smtClean="0"/>
              <a:t>dm</a:t>
            </a:r>
            <a:r>
              <a:rPr lang="de-DE" sz="1600" b="1" dirty="0" smtClean="0"/>
              <a:t>)</a:t>
            </a:r>
            <a:endParaRPr lang="de-DE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Graphic spid="9" grpId="0">
        <p:bldAsOne/>
      </p:bldGraphic>
      <p:bldGraphic spid="10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9" descr="H2 PCB mit Punkten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138" y="981075"/>
            <a:ext cx="4289425" cy="491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275" y="3860800"/>
            <a:ext cx="590550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Grafik 11" descr="H4 PCB grob mit Punkten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9475" y="981075"/>
            <a:ext cx="4275138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16913" y="3860800"/>
            <a:ext cx="5715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feld 16"/>
          <p:cNvSpPr txBox="1">
            <a:spLocks noChangeArrowheads="1"/>
          </p:cNvSpPr>
          <p:nvPr/>
        </p:nvSpPr>
        <p:spPr bwMode="auto">
          <a:xfrm>
            <a:off x="467544" y="5876925"/>
            <a:ext cx="353013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 b="1" dirty="0" err="1" smtClean="0"/>
              <a:t>Humic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layer</a:t>
            </a:r>
            <a:r>
              <a:rPr lang="de-DE" sz="1600" b="1" dirty="0" smtClean="0"/>
              <a:t> (O-</a:t>
            </a:r>
            <a:r>
              <a:rPr lang="de-DE" sz="1600" b="1" dirty="0" err="1" smtClean="0"/>
              <a:t>Horizon</a:t>
            </a:r>
            <a:r>
              <a:rPr lang="de-DE" sz="1600" b="1" dirty="0" smtClean="0"/>
              <a:t>) </a:t>
            </a:r>
            <a:r>
              <a:rPr lang="de-DE" sz="1600" b="1" dirty="0"/>
              <a:t>(</a:t>
            </a:r>
            <a:r>
              <a:rPr lang="de-DE" sz="1600" b="1" dirty="0" err="1"/>
              <a:t>ng</a:t>
            </a:r>
            <a:r>
              <a:rPr lang="de-DE" sz="1600" b="1" dirty="0"/>
              <a:t>/g </a:t>
            </a:r>
            <a:r>
              <a:rPr lang="de-DE" sz="1600" b="1" dirty="0" err="1" smtClean="0"/>
              <a:t>dm</a:t>
            </a:r>
            <a:r>
              <a:rPr lang="de-DE" sz="1600" b="1" dirty="0" smtClean="0"/>
              <a:t>)</a:t>
            </a:r>
            <a:endParaRPr lang="de-DE" sz="1600" b="1" dirty="0"/>
          </a:p>
        </p:txBody>
      </p:sp>
      <p:sp>
        <p:nvSpPr>
          <p:cNvPr id="14" name="Textfeld 18"/>
          <p:cNvSpPr txBox="1">
            <a:spLocks noChangeArrowheads="1"/>
          </p:cNvSpPr>
          <p:nvPr/>
        </p:nvSpPr>
        <p:spPr bwMode="auto">
          <a:xfrm>
            <a:off x="5148263" y="5876925"/>
            <a:ext cx="31566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 b="1" dirty="0" smtClean="0"/>
              <a:t>Mineral </a:t>
            </a:r>
            <a:r>
              <a:rPr lang="de-DE" sz="1600" b="1" dirty="0" err="1" smtClean="0"/>
              <a:t>soil</a:t>
            </a:r>
            <a:r>
              <a:rPr lang="de-DE" sz="1600" b="1" dirty="0" smtClean="0"/>
              <a:t> (0-5 </a:t>
            </a:r>
            <a:r>
              <a:rPr lang="de-DE" sz="1600" b="1" dirty="0"/>
              <a:t>cm) (</a:t>
            </a:r>
            <a:r>
              <a:rPr lang="de-DE" sz="1600" b="1" dirty="0" err="1"/>
              <a:t>ng</a:t>
            </a:r>
            <a:r>
              <a:rPr lang="de-DE" sz="1600" b="1" dirty="0"/>
              <a:t>/g </a:t>
            </a:r>
            <a:r>
              <a:rPr lang="de-DE" sz="1600" b="1" dirty="0" err="1" smtClean="0"/>
              <a:t>dm</a:t>
            </a:r>
            <a:r>
              <a:rPr lang="de-DE" sz="1600" b="1" dirty="0" smtClean="0"/>
              <a:t>)</a:t>
            </a:r>
            <a:endParaRPr lang="de-DE" sz="1600" b="1" dirty="0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900063" y="418183"/>
            <a:ext cx="7272337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Results</a:t>
            </a:r>
            <a:r>
              <a:rPr kumimoji="0" lang="de-DE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– </a:t>
            </a:r>
            <a:r>
              <a:rPr kumimoji="0" lang="de-DE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indicator</a:t>
            </a:r>
            <a:r>
              <a:rPr kumimoji="0" lang="de-DE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PCB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 bwMode="auto">
          <a:xfrm>
            <a:off x="179388" y="-27384"/>
            <a:ext cx="8964612" cy="707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Dependence</a:t>
            </a:r>
            <a:r>
              <a:rPr kumimoji="0" lang="de-DE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on Humus </a:t>
            </a:r>
            <a:r>
              <a:rPr kumimoji="0" lang="de-DE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Types</a:t>
            </a:r>
            <a:endParaRPr kumimoji="0" lang="de-DE" sz="32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124744"/>
            <a:ext cx="7272808" cy="4687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7" descr="Auflage PAH linear.png"/>
          <p:cNvPicPr>
            <a:picLocks noChangeAspect="1" noChangeArrowheads="1"/>
          </p:cNvPicPr>
          <p:nvPr/>
        </p:nvPicPr>
        <p:blipFill>
          <a:blip r:embed="rId2" cstate="print"/>
          <a:srcRect l="2473" t="848" r="2473" b="848"/>
          <a:stretch>
            <a:fillRect/>
          </a:stretch>
        </p:blipFill>
        <p:spPr bwMode="auto">
          <a:xfrm>
            <a:off x="900113" y="1043583"/>
            <a:ext cx="2087562" cy="252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Grafik 8" descr="Auflage PCB.png"/>
          <p:cNvPicPr>
            <a:picLocks noChangeAspect="1" noChangeArrowheads="1"/>
          </p:cNvPicPr>
          <p:nvPr/>
        </p:nvPicPr>
        <p:blipFill>
          <a:blip r:embed="rId3" cstate="print"/>
          <a:srcRect l="1051" t="848" r="1051" b="848"/>
          <a:stretch>
            <a:fillRect/>
          </a:stretch>
        </p:blipFill>
        <p:spPr bwMode="auto">
          <a:xfrm>
            <a:off x="900113" y="3716933"/>
            <a:ext cx="2020887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feld 4"/>
          <p:cNvSpPr txBox="1">
            <a:spLocks noChangeArrowheads="1"/>
          </p:cNvSpPr>
          <p:nvPr/>
        </p:nvSpPr>
        <p:spPr bwMode="auto">
          <a:xfrm>
            <a:off x="-36513" y="2123083"/>
            <a:ext cx="860426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b="1"/>
              <a:t>PAHs:</a:t>
            </a:r>
          </a:p>
        </p:txBody>
      </p:sp>
      <p:sp>
        <p:nvSpPr>
          <p:cNvPr id="7" name="Textfeld 5"/>
          <p:cNvSpPr txBox="1">
            <a:spLocks noChangeArrowheads="1"/>
          </p:cNvSpPr>
          <p:nvPr/>
        </p:nvSpPr>
        <p:spPr bwMode="auto">
          <a:xfrm>
            <a:off x="0" y="4859933"/>
            <a:ext cx="8778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b="1"/>
              <a:t>PCBs:</a:t>
            </a:r>
          </a:p>
        </p:txBody>
      </p:sp>
      <p:sp>
        <p:nvSpPr>
          <p:cNvPr id="8" name="Textfeld 6"/>
          <p:cNvSpPr txBox="1">
            <a:spLocks noChangeArrowheads="1"/>
          </p:cNvSpPr>
          <p:nvPr/>
        </p:nvSpPr>
        <p:spPr bwMode="auto">
          <a:xfrm>
            <a:off x="1460500" y="548382"/>
            <a:ext cx="181171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400" dirty="0" err="1" smtClean="0"/>
              <a:t>Humic</a:t>
            </a:r>
            <a:r>
              <a:rPr lang="de-DE" sz="2400" dirty="0" smtClean="0"/>
              <a:t> </a:t>
            </a:r>
            <a:r>
              <a:rPr lang="de-DE" sz="2400" dirty="0" err="1" smtClean="0"/>
              <a:t>layer</a:t>
            </a:r>
            <a:endParaRPr lang="de-DE" sz="2400" dirty="0"/>
          </a:p>
        </p:txBody>
      </p:sp>
      <p:sp>
        <p:nvSpPr>
          <p:cNvPr id="9" name="Textfeld 7"/>
          <p:cNvSpPr txBox="1">
            <a:spLocks noChangeArrowheads="1"/>
          </p:cNvSpPr>
          <p:nvPr/>
        </p:nvSpPr>
        <p:spPr bwMode="auto">
          <a:xfrm>
            <a:off x="4211638" y="568548"/>
            <a:ext cx="112562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400"/>
              <a:t>0-5 cm</a:t>
            </a:r>
          </a:p>
        </p:txBody>
      </p:sp>
      <p:sp>
        <p:nvSpPr>
          <p:cNvPr id="10" name="Textfeld 8"/>
          <p:cNvSpPr txBox="1">
            <a:spLocks noChangeArrowheads="1"/>
          </p:cNvSpPr>
          <p:nvPr/>
        </p:nvSpPr>
        <p:spPr bwMode="auto">
          <a:xfrm>
            <a:off x="6875463" y="590773"/>
            <a:ext cx="12971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400"/>
              <a:t>5-10 cm</a:t>
            </a:r>
          </a:p>
        </p:txBody>
      </p:sp>
      <p:pic>
        <p:nvPicPr>
          <p:cNvPr id="11" name="Picture 3" descr="C:\Users\baichner\Desktop\POSTER\PCB-legen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82925" y="5012333"/>
            <a:ext cx="33655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 descr="C:\Users\baichner\Desktop\POSTER\PAH-legend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113" y="2419945"/>
            <a:ext cx="38417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Grafik 40" descr="0-5 PAH.png"/>
          <p:cNvPicPr>
            <a:picLocks noChangeAspect="1" noChangeArrowheads="1"/>
          </p:cNvPicPr>
          <p:nvPr/>
        </p:nvPicPr>
        <p:blipFill>
          <a:blip r:embed="rId6" cstate="print"/>
          <a:srcRect l="1051" t="848" r="1051" b="848"/>
          <a:stretch>
            <a:fillRect/>
          </a:stretch>
        </p:blipFill>
        <p:spPr bwMode="auto">
          <a:xfrm>
            <a:off x="3635375" y="1068983"/>
            <a:ext cx="2089150" cy="258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Grafik 41" descr="0-5 PCB.png"/>
          <p:cNvPicPr>
            <a:picLocks noChangeAspect="1" noChangeArrowheads="1"/>
          </p:cNvPicPr>
          <p:nvPr/>
        </p:nvPicPr>
        <p:blipFill>
          <a:blip r:embed="rId7" cstate="print"/>
          <a:srcRect l="1051" t="848" r="1051" b="848"/>
          <a:stretch>
            <a:fillRect/>
          </a:stretch>
        </p:blipFill>
        <p:spPr bwMode="auto">
          <a:xfrm>
            <a:off x="3708400" y="3716933"/>
            <a:ext cx="2016125" cy="249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16600" y="5012333"/>
            <a:ext cx="349250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95963" y="2419945"/>
            <a:ext cx="404812" cy="124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Grafik 46" descr="5-10 PAH.png"/>
          <p:cNvPicPr>
            <a:picLocks noChangeAspect="1" noChangeArrowheads="1"/>
          </p:cNvPicPr>
          <p:nvPr/>
        </p:nvPicPr>
        <p:blipFill>
          <a:blip r:embed="rId10" cstate="print"/>
          <a:srcRect l="1051" t="848" r="1051" b="848"/>
          <a:stretch>
            <a:fillRect/>
          </a:stretch>
        </p:blipFill>
        <p:spPr bwMode="auto">
          <a:xfrm>
            <a:off x="6516688" y="1053108"/>
            <a:ext cx="2116137" cy="261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Grafik 47" descr="5-10 PCB.png"/>
          <p:cNvPicPr>
            <a:picLocks noChangeAspect="1" noChangeArrowheads="1"/>
          </p:cNvPicPr>
          <p:nvPr/>
        </p:nvPicPr>
        <p:blipFill>
          <a:blip r:embed="rId11" cstate="print"/>
          <a:srcRect l="1051" t="848" r="1051" b="848"/>
          <a:stretch>
            <a:fillRect/>
          </a:stretch>
        </p:blipFill>
        <p:spPr bwMode="auto">
          <a:xfrm>
            <a:off x="6562725" y="3782020"/>
            <a:ext cx="2041525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750300" y="2492970"/>
            <a:ext cx="371475" cy="121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736013" y="5012333"/>
            <a:ext cx="373062" cy="128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itel 1"/>
          <p:cNvSpPr txBox="1">
            <a:spLocks/>
          </p:cNvSpPr>
          <p:nvPr/>
        </p:nvSpPr>
        <p:spPr bwMode="auto">
          <a:xfrm>
            <a:off x="179388" y="-27384"/>
            <a:ext cx="8964612" cy="707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Dispersion </a:t>
            </a:r>
            <a:r>
              <a:rPr kumimoji="0" lang="de-DE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of</a:t>
            </a:r>
            <a:r>
              <a:rPr kumimoji="0" lang="de-DE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PAHs </a:t>
            </a:r>
            <a:r>
              <a:rPr kumimoji="0" lang="de-DE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and</a:t>
            </a:r>
            <a:r>
              <a:rPr kumimoji="0" lang="de-DE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PCBs</a:t>
            </a:r>
            <a:endParaRPr kumimoji="0" lang="de-DE" sz="32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>
            <a:spLocks noChangeArrowheads="1"/>
          </p:cNvSpPr>
          <p:nvPr/>
        </p:nvSpPr>
        <p:spPr bwMode="auto">
          <a:xfrm>
            <a:off x="-36513" y="2123083"/>
            <a:ext cx="723901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b="1"/>
              <a:t>DDx:</a:t>
            </a:r>
          </a:p>
        </p:txBody>
      </p:sp>
      <p:sp>
        <p:nvSpPr>
          <p:cNvPr id="5" name="Textfeld 4"/>
          <p:cNvSpPr txBox="1">
            <a:spLocks noChangeArrowheads="1"/>
          </p:cNvSpPr>
          <p:nvPr/>
        </p:nvSpPr>
        <p:spPr bwMode="auto">
          <a:xfrm>
            <a:off x="0" y="4859933"/>
            <a:ext cx="762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b="1"/>
              <a:t>HCB: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5963" y="2348508"/>
            <a:ext cx="365125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C:\Users\baichner\Desktop\POSTER\DDx-Legen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113" y="2348508"/>
            <a:ext cx="433387" cy="136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04250" y="2348508"/>
            <a:ext cx="398463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C:\Users\baichner\Desktop\POSTER\HCB-legend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113" y="4778970"/>
            <a:ext cx="433387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04250" y="4869458"/>
            <a:ext cx="446088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81675" y="4724995"/>
            <a:ext cx="519113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Grafik 5" descr="Auflage DDx.png"/>
          <p:cNvPicPr>
            <a:picLocks noChangeAspect="1" noChangeArrowheads="1"/>
          </p:cNvPicPr>
          <p:nvPr/>
        </p:nvPicPr>
        <p:blipFill>
          <a:blip r:embed="rId8" cstate="print"/>
          <a:srcRect l="1051" t="848" r="1051" b="848"/>
          <a:stretch>
            <a:fillRect/>
          </a:stretch>
        </p:blipFill>
        <p:spPr bwMode="auto">
          <a:xfrm>
            <a:off x="827088" y="1053108"/>
            <a:ext cx="2089150" cy="258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Grafik 6" descr="Auflage HCB.png"/>
          <p:cNvPicPr>
            <a:picLocks noChangeAspect="1" noChangeArrowheads="1"/>
          </p:cNvPicPr>
          <p:nvPr/>
        </p:nvPicPr>
        <p:blipFill>
          <a:blip r:embed="rId9" cstate="print"/>
          <a:srcRect l="1051" t="848" r="1051" b="848"/>
          <a:stretch>
            <a:fillRect/>
          </a:stretch>
        </p:blipFill>
        <p:spPr bwMode="auto">
          <a:xfrm>
            <a:off x="895350" y="3788370"/>
            <a:ext cx="2020888" cy="251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Grafik 38" descr="0-5 DDT.png"/>
          <p:cNvPicPr>
            <a:picLocks noChangeAspect="1" noChangeArrowheads="1"/>
          </p:cNvPicPr>
          <p:nvPr/>
        </p:nvPicPr>
        <p:blipFill>
          <a:blip r:embed="rId10" cstate="print"/>
          <a:srcRect l="1051" t="848" r="1051" b="848"/>
          <a:stretch>
            <a:fillRect/>
          </a:stretch>
        </p:blipFill>
        <p:spPr bwMode="auto">
          <a:xfrm>
            <a:off x="3643313" y="980083"/>
            <a:ext cx="2152650" cy="266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Grafik 39" descr="0-5 HCB.png"/>
          <p:cNvPicPr>
            <a:picLocks noChangeAspect="1" noChangeArrowheads="1"/>
          </p:cNvPicPr>
          <p:nvPr/>
        </p:nvPicPr>
        <p:blipFill>
          <a:blip r:embed="rId11" cstate="print"/>
          <a:srcRect l="1051" t="848" r="1051" b="848"/>
          <a:stretch>
            <a:fillRect/>
          </a:stretch>
        </p:blipFill>
        <p:spPr bwMode="auto">
          <a:xfrm>
            <a:off x="3708400" y="3788370"/>
            <a:ext cx="2011363" cy="249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Grafik 44" descr="5-10 DDT.png"/>
          <p:cNvPicPr>
            <a:picLocks noChangeAspect="1" noChangeArrowheads="1"/>
          </p:cNvPicPr>
          <p:nvPr/>
        </p:nvPicPr>
        <p:blipFill>
          <a:blip r:embed="rId12" cstate="print"/>
          <a:srcRect l="1051" t="848" r="1051" b="848"/>
          <a:stretch>
            <a:fillRect/>
          </a:stretch>
        </p:blipFill>
        <p:spPr bwMode="auto">
          <a:xfrm>
            <a:off x="6372225" y="908645"/>
            <a:ext cx="2239963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Grafik 45" descr="5-10 HCB.png"/>
          <p:cNvPicPr>
            <a:picLocks noChangeAspect="1" noChangeArrowheads="1"/>
          </p:cNvPicPr>
          <p:nvPr/>
        </p:nvPicPr>
        <p:blipFill>
          <a:blip r:embed="rId13" cstate="print"/>
          <a:srcRect l="1051" t="848" r="1051" b="848"/>
          <a:stretch>
            <a:fillRect/>
          </a:stretch>
        </p:blipFill>
        <p:spPr bwMode="auto">
          <a:xfrm>
            <a:off x="6562725" y="3788370"/>
            <a:ext cx="197802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feld 6"/>
          <p:cNvSpPr txBox="1">
            <a:spLocks noChangeArrowheads="1"/>
          </p:cNvSpPr>
          <p:nvPr/>
        </p:nvSpPr>
        <p:spPr bwMode="auto">
          <a:xfrm>
            <a:off x="1460500" y="548382"/>
            <a:ext cx="181171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400" dirty="0" err="1" smtClean="0"/>
              <a:t>Humic</a:t>
            </a:r>
            <a:r>
              <a:rPr lang="de-DE" sz="2400" dirty="0" smtClean="0"/>
              <a:t> </a:t>
            </a:r>
            <a:r>
              <a:rPr lang="de-DE" sz="2400" dirty="0" err="1" smtClean="0"/>
              <a:t>layer</a:t>
            </a:r>
            <a:endParaRPr lang="de-DE" sz="2400" dirty="0"/>
          </a:p>
        </p:txBody>
      </p:sp>
      <p:sp>
        <p:nvSpPr>
          <p:cNvPr id="19" name="Textfeld 7"/>
          <p:cNvSpPr txBox="1">
            <a:spLocks noChangeArrowheads="1"/>
          </p:cNvSpPr>
          <p:nvPr/>
        </p:nvSpPr>
        <p:spPr bwMode="auto">
          <a:xfrm>
            <a:off x="4211638" y="568548"/>
            <a:ext cx="112562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400"/>
              <a:t>0-5 cm</a:t>
            </a:r>
          </a:p>
        </p:txBody>
      </p:sp>
      <p:sp>
        <p:nvSpPr>
          <p:cNvPr id="20" name="Textfeld 8"/>
          <p:cNvSpPr txBox="1">
            <a:spLocks noChangeArrowheads="1"/>
          </p:cNvSpPr>
          <p:nvPr/>
        </p:nvSpPr>
        <p:spPr bwMode="auto">
          <a:xfrm>
            <a:off x="6875463" y="590773"/>
            <a:ext cx="12971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400"/>
              <a:t>5-10 cm</a:t>
            </a:r>
          </a:p>
        </p:txBody>
      </p:sp>
      <p:sp>
        <p:nvSpPr>
          <p:cNvPr id="21" name="Titel 1"/>
          <p:cNvSpPr>
            <a:spLocks noGrp="1"/>
          </p:cNvSpPr>
          <p:nvPr>
            <p:ph type="title" idx="4294967295"/>
          </p:nvPr>
        </p:nvSpPr>
        <p:spPr>
          <a:xfrm>
            <a:off x="179388" y="-27384"/>
            <a:ext cx="8964612" cy="70710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de-DE" b="1" dirty="0" smtClean="0"/>
              <a:t>Dispersion </a:t>
            </a:r>
            <a:r>
              <a:rPr lang="de-DE" b="1" dirty="0" err="1" smtClean="0"/>
              <a:t>of</a:t>
            </a:r>
            <a:r>
              <a:rPr lang="de-DE" b="1" dirty="0" smtClean="0"/>
              <a:t> DDX </a:t>
            </a:r>
            <a:r>
              <a:rPr lang="de-DE" b="1" dirty="0" err="1" smtClean="0"/>
              <a:t>and</a:t>
            </a:r>
            <a:r>
              <a:rPr lang="de-DE" b="1" dirty="0" smtClean="0"/>
              <a:t> HCB</a:t>
            </a:r>
            <a:endParaRPr lang="de-DE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9" descr="H2 DDx grob mit Punkten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3" y="1125538"/>
            <a:ext cx="4337050" cy="496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Users\baichner\diverses\BZE\AUSWERTUNG\Dezember_11\Exports\Graph3.jpg"/>
          <p:cNvPicPr>
            <a:picLocks noChangeAspect="1" noChangeArrowheads="1"/>
          </p:cNvPicPr>
          <p:nvPr/>
        </p:nvPicPr>
        <p:blipFill>
          <a:blip r:embed="rId3" cstate="print"/>
          <a:srcRect l="8269" t="9708" r="4724" b="4854"/>
          <a:stretch>
            <a:fillRect/>
          </a:stretch>
        </p:blipFill>
        <p:spPr bwMode="auto">
          <a:xfrm>
            <a:off x="0" y="1052513"/>
            <a:ext cx="4114800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feil nach unten 5"/>
          <p:cNvSpPr/>
          <p:nvPr/>
        </p:nvSpPr>
        <p:spPr>
          <a:xfrm>
            <a:off x="3838575" y="3500438"/>
            <a:ext cx="142875" cy="288925"/>
          </a:xfrm>
          <a:prstGeom prst="downArrow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72450" y="4076700"/>
            <a:ext cx="657225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Gerade Verbindung 7"/>
          <p:cNvCxnSpPr/>
          <p:nvPr/>
        </p:nvCxnSpPr>
        <p:spPr>
          <a:xfrm flipV="1">
            <a:off x="971550" y="3213100"/>
            <a:ext cx="0" cy="10810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6"/>
          <p:cNvSpPr txBox="1">
            <a:spLocks noChangeArrowheads="1"/>
          </p:cNvSpPr>
          <p:nvPr/>
        </p:nvSpPr>
        <p:spPr bwMode="auto">
          <a:xfrm>
            <a:off x="395288" y="4305300"/>
            <a:ext cx="20955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200" b="1"/>
              <a:t>90% Perzentil (in ng/g TM)</a:t>
            </a:r>
          </a:p>
        </p:txBody>
      </p:sp>
      <p:sp>
        <p:nvSpPr>
          <p:cNvPr id="10" name="Pfeil nach unten 9"/>
          <p:cNvSpPr/>
          <p:nvPr/>
        </p:nvSpPr>
        <p:spPr>
          <a:xfrm rot="16200000">
            <a:off x="4932363" y="3068638"/>
            <a:ext cx="142875" cy="288925"/>
          </a:xfrm>
          <a:prstGeom prst="downArrow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900063" y="404664"/>
            <a:ext cx="7272337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Results</a:t>
            </a:r>
            <a:r>
              <a:rPr kumimoji="0" lang="de-DE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- </a:t>
            </a:r>
            <a:r>
              <a:rPr kumimoji="0" lang="de-DE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DDx</a:t>
            </a:r>
            <a:endParaRPr kumimoji="0" lang="de-DE" sz="3200" b="1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Textfeld 16"/>
          <p:cNvSpPr txBox="1">
            <a:spLocks noChangeArrowheads="1"/>
          </p:cNvSpPr>
          <p:nvPr/>
        </p:nvSpPr>
        <p:spPr bwMode="auto">
          <a:xfrm>
            <a:off x="467544" y="5876925"/>
            <a:ext cx="353013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 b="1" dirty="0" err="1" smtClean="0"/>
              <a:t>Humic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layer</a:t>
            </a:r>
            <a:r>
              <a:rPr lang="de-DE" sz="1600" b="1" dirty="0" smtClean="0"/>
              <a:t> (O-</a:t>
            </a:r>
            <a:r>
              <a:rPr lang="de-DE" sz="1600" b="1" dirty="0" err="1" smtClean="0"/>
              <a:t>Horizon</a:t>
            </a:r>
            <a:r>
              <a:rPr lang="de-DE" sz="1600" b="1" dirty="0" smtClean="0"/>
              <a:t>) </a:t>
            </a:r>
            <a:r>
              <a:rPr lang="de-DE" sz="1600" b="1" dirty="0"/>
              <a:t>(</a:t>
            </a:r>
            <a:r>
              <a:rPr lang="de-DE" sz="1600" b="1" dirty="0" err="1"/>
              <a:t>ng</a:t>
            </a:r>
            <a:r>
              <a:rPr lang="de-DE" sz="1600" b="1" dirty="0"/>
              <a:t>/g </a:t>
            </a:r>
            <a:r>
              <a:rPr lang="de-DE" sz="1600" b="1" dirty="0" err="1" smtClean="0"/>
              <a:t>dm</a:t>
            </a:r>
            <a:r>
              <a:rPr lang="de-DE" sz="1600" b="1" dirty="0" smtClean="0"/>
              <a:t>)</a:t>
            </a:r>
            <a:endParaRPr lang="de-DE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9" descr="H2 DDx grob mit Punkten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196975"/>
            <a:ext cx="4105275" cy="470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375" y="3860800"/>
            <a:ext cx="657225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Grafik 14" descr="H4 DDx grob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196975"/>
            <a:ext cx="4105275" cy="470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01013" y="3860800"/>
            <a:ext cx="59055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900063" y="404664"/>
            <a:ext cx="7272337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Results</a:t>
            </a:r>
            <a:r>
              <a:rPr kumimoji="0" lang="de-DE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- </a:t>
            </a:r>
            <a:r>
              <a:rPr kumimoji="0" lang="de-DE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DDx</a:t>
            </a:r>
            <a:endParaRPr kumimoji="0" lang="de-DE" sz="3200" b="1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Textfeld 16"/>
          <p:cNvSpPr txBox="1">
            <a:spLocks noChangeArrowheads="1"/>
          </p:cNvSpPr>
          <p:nvPr/>
        </p:nvSpPr>
        <p:spPr bwMode="auto">
          <a:xfrm>
            <a:off x="467544" y="5876925"/>
            <a:ext cx="353013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 b="1" dirty="0" err="1" smtClean="0"/>
              <a:t>Humic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layer</a:t>
            </a:r>
            <a:r>
              <a:rPr lang="de-DE" sz="1600" b="1" dirty="0" smtClean="0"/>
              <a:t> (O-</a:t>
            </a:r>
            <a:r>
              <a:rPr lang="de-DE" sz="1600" b="1" dirty="0" err="1" smtClean="0"/>
              <a:t>Horizon</a:t>
            </a:r>
            <a:r>
              <a:rPr lang="de-DE" sz="1600" b="1" dirty="0" smtClean="0"/>
              <a:t>) </a:t>
            </a:r>
            <a:r>
              <a:rPr lang="de-DE" sz="1600" b="1" dirty="0"/>
              <a:t>(</a:t>
            </a:r>
            <a:r>
              <a:rPr lang="de-DE" sz="1600" b="1" dirty="0" err="1"/>
              <a:t>ng</a:t>
            </a:r>
            <a:r>
              <a:rPr lang="de-DE" sz="1600" b="1" dirty="0"/>
              <a:t>/g </a:t>
            </a:r>
            <a:r>
              <a:rPr lang="de-DE" sz="1600" b="1" dirty="0" err="1" smtClean="0"/>
              <a:t>dm</a:t>
            </a:r>
            <a:r>
              <a:rPr lang="de-DE" sz="1600" b="1" dirty="0" smtClean="0"/>
              <a:t>)</a:t>
            </a:r>
            <a:endParaRPr lang="de-DE" sz="1600" b="1" dirty="0"/>
          </a:p>
        </p:txBody>
      </p:sp>
      <p:sp>
        <p:nvSpPr>
          <p:cNvPr id="12" name="Textfeld 18"/>
          <p:cNvSpPr txBox="1">
            <a:spLocks noChangeArrowheads="1"/>
          </p:cNvSpPr>
          <p:nvPr/>
        </p:nvSpPr>
        <p:spPr bwMode="auto">
          <a:xfrm>
            <a:off x="5148263" y="5876925"/>
            <a:ext cx="31566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 b="1" dirty="0" smtClean="0"/>
              <a:t>Mineral </a:t>
            </a:r>
            <a:r>
              <a:rPr lang="de-DE" sz="1600" b="1" dirty="0" err="1" smtClean="0"/>
              <a:t>soil</a:t>
            </a:r>
            <a:r>
              <a:rPr lang="de-DE" sz="1600" b="1" dirty="0" smtClean="0"/>
              <a:t> (0-5 </a:t>
            </a:r>
            <a:r>
              <a:rPr lang="de-DE" sz="1600" b="1" dirty="0"/>
              <a:t>cm) (</a:t>
            </a:r>
            <a:r>
              <a:rPr lang="de-DE" sz="1600" b="1" dirty="0" err="1"/>
              <a:t>ng</a:t>
            </a:r>
            <a:r>
              <a:rPr lang="de-DE" sz="1600" b="1" dirty="0"/>
              <a:t>/g </a:t>
            </a:r>
            <a:r>
              <a:rPr lang="de-DE" sz="1600" b="1" dirty="0" err="1" smtClean="0"/>
              <a:t>dm</a:t>
            </a:r>
            <a:r>
              <a:rPr lang="de-DE" sz="1600" b="1" dirty="0" smtClean="0"/>
              <a:t>)</a:t>
            </a:r>
            <a:endParaRPr lang="de-DE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075050"/>
            <a:ext cx="3240360" cy="2065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4"/>
          <p:cNvSpPr txBox="1">
            <a:spLocks noChangeArrowheads="1"/>
          </p:cNvSpPr>
          <p:nvPr/>
        </p:nvSpPr>
        <p:spPr bwMode="auto">
          <a:xfrm>
            <a:off x="653978" y="3068960"/>
            <a:ext cx="381642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b="1" dirty="0"/>
              <a:t>DDT </a:t>
            </a:r>
            <a:r>
              <a:rPr lang="de-DE" b="1" dirty="0" err="1" smtClean="0"/>
              <a:t>consumption</a:t>
            </a:r>
            <a:r>
              <a:rPr lang="de-DE" b="1" dirty="0" smtClean="0"/>
              <a:t> </a:t>
            </a:r>
            <a:r>
              <a:rPr lang="de-DE" b="1" dirty="0" err="1" smtClean="0"/>
              <a:t>for</a:t>
            </a:r>
            <a:r>
              <a:rPr lang="de-DE" b="1" dirty="0" smtClean="0"/>
              <a:t> </a:t>
            </a:r>
            <a:r>
              <a:rPr lang="de-DE" b="1" dirty="0" err="1" smtClean="0"/>
              <a:t>agri</a:t>
            </a:r>
            <a:r>
              <a:rPr lang="de-DE" b="1" dirty="0" smtClean="0"/>
              <a:t>-/</a:t>
            </a:r>
            <a:r>
              <a:rPr lang="de-DE" b="1" dirty="0" err="1" smtClean="0"/>
              <a:t>silvicultûral</a:t>
            </a:r>
            <a:r>
              <a:rPr lang="de-DE" b="1" dirty="0" smtClean="0"/>
              <a:t> </a:t>
            </a:r>
            <a:r>
              <a:rPr lang="de-DE" b="1" dirty="0" err="1" smtClean="0"/>
              <a:t>use</a:t>
            </a:r>
            <a:r>
              <a:rPr lang="de-DE" b="1" dirty="0" smtClean="0"/>
              <a:t> in GDR</a:t>
            </a:r>
            <a:endParaRPr lang="de-DE" b="1" dirty="0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3767431"/>
            <a:ext cx="3168352" cy="1749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feld 7"/>
          <p:cNvSpPr txBox="1">
            <a:spLocks noChangeArrowheads="1"/>
          </p:cNvSpPr>
          <p:nvPr/>
        </p:nvSpPr>
        <p:spPr bwMode="auto">
          <a:xfrm>
            <a:off x="539552" y="5590981"/>
            <a:ext cx="417646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b="1" dirty="0" err="1" smtClean="0"/>
              <a:t>DDx</a:t>
            </a:r>
            <a:r>
              <a:rPr lang="de-DE" b="1" dirty="0" smtClean="0"/>
              <a:t> </a:t>
            </a:r>
            <a:r>
              <a:rPr lang="de-DE" b="1" dirty="0" err="1" smtClean="0"/>
              <a:t>found</a:t>
            </a:r>
            <a:r>
              <a:rPr lang="de-DE" b="1" dirty="0" smtClean="0"/>
              <a:t> in </a:t>
            </a:r>
            <a:r>
              <a:rPr lang="de-DE" b="1" dirty="0" err="1" smtClean="0"/>
              <a:t>the</a:t>
            </a:r>
            <a:r>
              <a:rPr lang="de-DE" b="1" dirty="0" smtClean="0"/>
              <a:t> </a:t>
            </a:r>
            <a:r>
              <a:rPr lang="de-DE" b="1" dirty="0" err="1" smtClean="0"/>
              <a:t>lipid</a:t>
            </a:r>
            <a:r>
              <a:rPr lang="de-DE" b="1" dirty="0" smtClean="0"/>
              <a:t> </a:t>
            </a:r>
            <a:r>
              <a:rPr lang="de-DE" b="1" dirty="0" err="1" smtClean="0"/>
              <a:t>fraction</a:t>
            </a:r>
            <a:r>
              <a:rPr lang="de-DE" b="1" dirty="0" smtClean="0"/>
              <a:t> </a:t>
            </a:r>
            <a:r>
              <a:rPr lang="de-DE" b="1" dirty="0" err="1" smtClean="0"/>
              <a:t>of</a:t>
            </a:r>
            <a:r>
              <a:rPr lang="de-DE" b="1" dirty="0" smtClean="0"/>
              <a:t> </a:t>
            </a:r>
            <a:r>
              <a:rPr lang="de-DE" b="1" dirty="0" err="1" smtClean="0"/>
              <a:t>porc</a:t>
            </a:r>
            <a:r>
              <a:rPr lang="de-DE" b="1" dirty="0" smtClean="0"/>
              <a:t> </a:t>
            </a:r>
            <a:r>
              <a:rPr lang="de-DE" b="1" dirty="0" err="1" smtClean="0"/>
              <a:t>meet</a:t>
            </a:r>
            <a:r>
              <a:rPr lang="de-DE" b="1" dirty="0" smtClean="0"/>
              <a:t> (</a:t>
            </a:r>
            <a:r>
              <a:rPr lang="de-DE" b="1" dirty="0" err="1" smtClean="0"/>
              <a:t>district</a:t>
            </a:r>
            <a:r>
              <a:rPr lang="de-DE" b="1" dirty="0" smtClean="0"/>
              <a:t> </a:t>
            </a:r>
            <a:r>
              <a:rPr lang="de-DE" b="1" dirty="0" err="1" smtClean="0"/>
              <a:t>of</a:t>
            </a:r>
            <a:r>
              <a:rPr lang="de-DE" b="1" dirty="0" smtClean="0"/>
              <a:t> Schwerin)</a:t>
            </a:r>
            <a:endParaRPr lang="de-DE" b="1" dirty="0"/>
          </a:p>
        </p:txBody>
      </p:sp>
      <p:pic>
        <p:nvPicPr>
          <p:cNvPr id="11" name="Grafik 9" descr="H2 DDx grob mit Punkten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363" y="1773238"/>
            <a:ext cx="2928937" cy="335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56550" y="3573463"/>
            <a:ext cx="515938" cy="157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900063" y="404664"/>
            <a:ext cx="7272337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Results</a:t>
            </a:r>
            <a:r>
              <a:rPr kumimoji="0" lang="de-DE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- </a:t>
            </a:r>
            <a:r>
              <a:rPr kumimoji="0" lang="de-DE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DDx</a:t>
            </a:r>
            <a:endParaRPr kumimoji="0" lang="de-DE" sz="3200" b="1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m 2"/>
          <p:cNvGraphicFramePr/>
          <p:nvPr/>
        </p:nvGraphicFramePr>
        <p:xfrm>
          <a:off x="251520" y="4005064"/>
          <a:ext cx="2808312" cy="20883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Grafik 8" descr="H2 PR 44DDE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55182" y="1609253"/>
            <a:ext cx="3481388" cy="398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9"/>
          <p:cNvSpPr txBox="1">
            <a:spLocks noChangeArrowheads="1"/>
          </p:cNvSpPr>
          <p:nvPr/>
        </p:nvSpPr>
        <p:spPr bwMode="auto">
          <a:xfrm>
            <a:off x="5724128" y="5857527"/>
            <a:ext cx="282962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 err="1" smtClean="0"/>
              <a:t>Fraction</a:t>
            </a:r>
            <a:r>
              <a:rPr lang="de-DE" sz="1400" b="1" dirty="0" smtClean="0"/>
              <a:t> </a:t>
            </a:r>
            <a:r>
              <a:rPr lang="de-DE" sz="1400" b="1" dirty="0" err="1" smtClean="0"/>
              <a:t>of</a:t>
            </a:r>
            <a:r>
              <a:rPr lang="de-DE" sz="1400" b="1" dirty="0" smtClean="0"/>
              <a:t> 4,4</a:t>
            </a:r>
            <a:r>
              <a:rPr lang="de-DE" sz="1400" b="1" dirty="0"/>
              <a:t>‘ </a:t>
            </a:r>
            <a:r>
              <a:rPr lang="de-DE" sz="1400" b="1" dirty="0" smtClean="0"/>
              <a:t>– DDE in ∑</a:t>
            </a:r>
            <a:r>
              <a:rPr lang="de-DE" sz="1400" b="1" dirty="0" err="1"/>
              <a:t>DDx</a:t>
            </a:r>
            <a:endParaRPr lang="de-DE" sz="1400" b="1" dirty="0"/>
          </a:p>
        </p:txBody>
      </p:sp>
      <p:pic>
        <p:nvPicPr>
          <p:cNvPr id="8" name="Picture 10" descr="http://upload.wikimedia.org/wikipedia/commons/thumb/1/11/DDT_to_DDD_and_DDE.svg/500px-DDT_to_DDD_and_DDE.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80926" y="2152020"/>
            <a:ext cx="3512404" cy="1630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feld 11"/>
          <p:cNvSpPr txBox="1">
            <a:spLocks noChangeArrowheads="1"/>
          </p:cNvSpPr>
          <p:nvPr/>
        </p:nvSpPr>
        <p:spPr bwMode="auto">
          <a:xfrm>
            <a:off x="323850" y="1076543"/>
            <a:ext cx="302401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1600" b="1" dirty="0" smtClean="0">
                <a:latin typeface="+mn-lt"/>
              </a:rPr>
              <a:t>Technical DDT</a:t>
            </a:r>
            <a:br>
              <a:rPr lang="de-DE" sz="1600" b="1" dirty="0" smtClean="0">
                <a:latin typeface="+mn-lt"/>
              </a:rPr>
            </a:br>
            <a:r>
              <a:rPr lang="de-DE" sz="1600" b="1" dirty="0" smtClean="0">
                <a:latin typeface="+mn-lt"/>
              </a:rPr>
              <a:t>   4,4</a:t>
            </a:r>
            <a:r>
              <a:rPr lang="de-DE" sz="1600" b="1" dirty="0">
                <a:latin typeface="+mn-lt"/>
              </a:rPr>
              <a:t>‘-DDT: ca. 80%</a:t>
            </a:r>
          </a:p>
          <a:p>
            <a:r>
              <a:rPr lang="de-DE" sz="1600" b="1" dirty="0">
                <a:latin typeface="+mn-lt"/>
              </a:rPr>
              <a:t> </a:t>
            </a:r>
            <a:r>
              <a:rPr lang="de-DE" sz="1600" b="1" dirty="0" smtClean="0">
                <a:latin typeface="+mn-lt"/>
              </a:rPr>
              <a:t>  2,4</a:t>
            </a:r>
            <a:r>
              <a:rPr lang="de-DE" sz="1600" b="1" dirty="0">
                <a:latin typeface="+mn-lt"/>
              </a:rPr>
              <a:t>‘-DDT: ca. 15%</a:t>
            </a:r>
          </a:p>
          <a:p>
            <a:r>
              <a:rPr lang="de-DE" sz="1600" b="1" dirty="0">
                <a:latin typeface="+mn-lt"/>
              </a:rPr>
              <a:t> </a:t>
            </a:r>
            <a:r>
              <a:rPr lang="de-DE" sz="1600" b="1" dirty="0" smtClean="0">
                <a:latin typeface="+mn-lt"/>
              </a:rPr>
              <a:t>  4,4</a:t>
            </a:r>
            <a:r>
              <a:rPr lang="de-DE" sz="1600" b="1" dirty="0">
                <a:latin typeface="+mn-lt"/>
              </a:rPr>
              <a:t>‘-DDE: ca. 4</a:t>
            </a:r>
            <a:r>
              <a:rPr lang="de-DE" sz="1600" b="1" dirty="0" smtClean="0">
                <a:latin typeface="+mn-lt"/>
              </a:rPr>
              <a:t>%</a:t>
            </a:r>
            <a:endParaRPr lang="de-DE" sz="1600" b="1" dirty="0">
              <a:latin typeface="+mn-lt"/>
            </a:endParaRPr>
          </a:p>
        </p:txBody>
      </p:sp>
      <p:sp>
        <p:nvSpPr>
          <p:cNvPr id="10" name="Textfeld 12"/>
          <p:cNvSpPr txBox="1">
            <a:spLocks noChangeArrowheads="1"/>
          </p:cNvSpPr>
          <p:nvPr/>
        </p:nvSpPr>
        <p:spPr bwMode="auto">
          <a:xfrm>
            <a:off x="2896692" y="2739117"/>
            <a:ext cx="50045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1200" b="1" dirty="0"/>
              <a:t>DDT</a:t>
            </a:r>
          </a:p>
        </p:txBody>
      </p:sp>
      <p:sp>
        <p:nvSpPr>
          <p:cNvPr id="11" name="Textfeld 13"/>
          <p:cNvSpPr txBox="1">
            <a:spLocks noChangeArrowheads="1"/>
          </p:cNvSpPr>
          <p:nvPr/>
        </p:nvSpPr>
        <p:spPr bwMode="auto">
          <a:xfrm>
            <a:off x="4045222" y="3664188"/>
            <a:ext cx="576064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1200" b="1" dirty="0"/>
              <a:t>DDD</a:t>
            </a:r>
          </a:p>
        </p:txBody>
      </p:sp>
      <p:sp>
        <p:nvSpPr>
          <p:cNvPr id="12" name="Textfeld 14"/>
          <p:cNvSpPr txBox="1">
            <a:spLocks noChangeArrowheads="1"/>
          </p:cNvSpPr>
          <p:nvPr/>
        </p:nvSpPr>
        <p:spPr bwMode="auto">
          <a:xfrm>
            <a:off x="1656794" y="3675221"/>
            <a:ext cx="54468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1200" b="1" dirty="0"/>
              <a:t>DDE</a:t>
            </a:r>
          </a:p>
        </p:txBody>
      </p:sp>
      <p:sp>
        <p:nvSpPr>
          <p:cNvPr id="13" name="Ellipse 12"/>
          <p:cNvSpPr/>
          <p:nvPr/>
        </p:nvSpPr>
        <p:spPr>
          <a:xfrm>
            <a:off x="1114277" y="4653136"/>
            <a:ext cx="433387" cy="10810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14" name="Grafik 9" descr="H2 DDx grob mit Punkten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6278" y="3933056"/>
            <a:ext cx="1655762" cy="189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feld 18"/>
          <p:cNvSpPr txBox="1">
            <a:spLocks noChangeArrowheads="1"/>
          </p:cNvSpPr>
          <p:nvPr/>
        </p:nvSpPr>
        <p:spPr bwMode="auto">
          <a:xfrm>
            <a:off x="3309608" y="5877272"/>
            <a:ext cx="157126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 b="1" dirty="0" smtClean="0"/>
              <a:t>Content </a:t>
            </a:r>
            <a:r>
              <a:rPr lang="de-DE" sz="1600" b="1" dirty="0"/>
              <a:t>∑</a:t>
            </a:r>
            <a:r>
              <a:rPr lang="de-DE" sz="1600" b="1" dirty="0" err="1" smtClean="0"/>
              <a:t>DDx</a:t>
            </a:r>
            <a:endParaRPr lang="de-DE" sz="1600" b="1" dirty="0"/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3525178" y="2132856"/>
            <a:ext cx="169489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1400" b="1" dirty="0" err="1" smtClean="0"/>
              <a:t>Anaerobic</a:t>
            </a:r>
            <a:r>
              <a:rPr lang="de-DE" sz="1400" b="1" dirty="0" smtClean="0"/>
              <a:t> </a:t>
            </a:r>
            <a:r>
              <a:rPr lang="de-DE" sz="1400" b="1" dirty="0" err="1" smtClean="0"/>
              <a:t>metabolism</a:t>
            </a:r>
            <a:endParaRPr lang="de-DE" sz="1400" b="1" dirty="0"/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1292930" y="2152020"/>
            <a:ext cx="14401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1400" b="1" dirty="0" smtClean="0"/>
              <a:t>Aerobic </a:t>
            </a:r>
            <a:r>
              <a:rPr lang="de-DE" sz="1400" b="1" dirty="0" err="1" smtClean="0"/>
              <a:t>metabolism</a:t>
            </a:r>
            <a:endParaRPr lang="de-DE" sz="1400" b="1" dirty="0"/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900063" y="404664"/>
            <a:ext cx="7272337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Results</a:t>
            </a:r>
            <a:r>
              <a:rPr kumimoji="0" lang="de-DE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- </a:t>
            </a:r>
            <a:r>
              <a:rPr kumimoji="0" lang="de-DE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DDx</a:t>
            </a:r>
            <a:endParaRPr kumimoji="0" lang="de-DE" sz="3200" b="1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80139" y="3841303"/>
            <a:ext cx="568325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124744"/>
            <a:ext cx="6519044" cy="4924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900063" y="404664"/>
            <a:ext cx="7272337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Results</a:t>
            </a:r>
            <a:r>
              <a:rPr kumimoji="0" lang="de-DE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- </a:t>
            </a:r>
            <a:r>
              <a:rPr kumimoji="0" lang="de-DE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Aldrine</a:t>
            </a:r>
            <a:endParaRPr kumimoji="0" lang="de-DE" sz="3200" b="1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1"/>
          <p:cNvSpPr>
            <a:spLocks noGrp="1"/>
          </p:cNvSpPr>
          <p:nvPr>
            <p:ph idx="1"/>
          </p:nvPr>
        </p:nvSpPr>
        <p:spPr>
          <a:xfrm>
            <a:off x="457200" y="2176264"/>
            <a:ext cx="8363272" cy="341297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de-DE" sz="2400" dirty="0" err="1" smtClean="0"/>
              <a:t>Role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soil</a:t>
            </a:r>
            <a:r>
              <a:rPr lang="de-DE" sz="2400" dirty="0" smtClean="0"/>
              <a:t> </a:t>
            </a:r>
            <a:r>
              <a:rPr lang="de-DE" sz="2400" dirty="0" err="1" smtClean="0"/>
              <a:t>as</a:t>
            </a:r>
            <a:r>
              <a:rPr lang="de-DE" sz="2400" dirty="0" smtClean="0"/>
              <a:t> sink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source</a:t>
            </a:r>
            <a:r>
              <a:rPr lang="de-DE" sz="2400" dirty="0" smtClean="0"/>
              <a:t> </a:t>
            </a:r>
            <a:r>
              <a:rPr lang="de-DE" sz="2400" dirty="0" err="1" smtClean="0"/>
              <a:t>for</a:t>
            </a:r>
            <a:r>
              <a:rPr lang="de-DE" sz="2400" dirty="0" smtClean="0"/>
              <a:t> </a:t>
            </a:r>
            <a:r>
              <a:rPr lang="de-DE" sz="2400" dirty="0" err="1" smtClean="0"/>
              <a:t>pollutants</a:t>
            </a:r>
            <a:endParaRPr lang="de-DE" sz="2400" dirty="0" smtClean="0"/>
          </a:p>
          <a:p>
            <a:pPr>
              <a:lnSpc>
                <a:spcPct val="150000"/>
              </a:lnSpc>
            </a:pPr>
            <a:r>
              <a:rPr lang="de-DE" sz="2400" dirty="0" err="1" smtClean="0"/>
              <a:t>Quantify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historical</a:t>
            </a:r>
            <a:r>
              <a:rPr lang="de-DE" sz="2400" dirty="0" smtClean="0"/>
              <a:t> </a:t>
            </a:r>
            <a:r>
              <a:rPr lang="de-DE" sz="2400" dirty="0" err="1" smtClean="0"/>
              <a:t>burden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POP </a:t>
            </a:r>
            <a:r>
              <a:rPr lang="de-DE" sz="2400" dirty="0" err="1" smtClean="0"/>
              <a:t>emissions</a:t>
            </a:r>
            <a:endParaRPr lang="de-DE" sz="2400" dirty="0" smtClean="0"/>
          </a:p>
          <a:p>
            <a:pPr>
              <a:lnSpc>
                <a:spcPct val="150000"/>
              </a:lnSpc>
            </a:pPr>
            <a:r>
              <a:rPr lang="de-DE" sz="2400" dirty="0" err="1" smtClean="0"/>
              <a:t>Efficacy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measures</a:t>
            </a:r>
            <a:r>
              <a:rPr lang="de-DE" sz="2400" dirty="0" smtClean="0"/>
              <a:t> on POPs</a:t>
            </a:r>
          </a:p>
          <a:p>
            <a:pPr>
              <a:lnSpc>
                <a:spcPct val="150000"/>
              </a:lnSpc>
            </a:pPr>
            <a:r>
              <a:rPr lang="de-DE" sz="2400" dirty="0" err="1" smtClean="0"/>
              <a:t>Evaluate</a:t>
            </a:r>
            <a:r>
              <a:rPr lang="de-DE" sz="2400" dirty="0" smtClean="0"/>
              <a:t> a </a:t>
            </a:r>
            <a:r>
              <a:rPr lang="de-DE" sz="2400" dirty="0" err="1" smtClean="0"/>
              <a:t>concise</a:t>
            </a:r>
            <a:r>
              <a:rPr lang="de-DE" sz="2400" dirty="0" smtClean="0"/>
              <a:t> </a:t>
            </a:r>
            <a:r>
              <a:rPr lang="de-DE" sz="2400" dirty="0" err="1" smtClean="0"/>
              <a:t>operation</a:t>
            </a:r>
            <a:r>
              <a:rPr lang="de-DE" sz="2400" dirty="0" smtClean="0"/>
              <a:t> </a:t>
            </a:r>
            <a:r>
              <a:rPr lang="de-DE" sz="2400" dirty="0" err="1" smtClean="0"/>
              <a:t>procedure</a:t>
            </a:r>
            <a:r>
              <a:rPr lang="de-DE" sz="2400" dirty="0" smtClean="0"/>
              <a:t> </a:t>
            </a:r>
            <a:r>
              <a:rPr lang="de-DE" sz="2400" dirty="0" err="1" smtClean="0"/>
              <a:t>and</a:t>
            </a:r>
            <a:r>
              <a:rPr lang="de-DE" sz="2400" dirty="0" smtClean="0"/>
              <a:t> a monitoring </a:t>
            </a:r>
            <a:r>
              <a:rPr lang="de-DE" sz="2400" dirty="0" err="1" smtClean="0"/>
              <a:t>strategy</a:t>
            </a:r>
            <a:r>
              <a:rPr lang="de-DE" sz="2400" dirty="0" smtClean="0"/>
              <a:t> </a:t>
            </a:r>
            <a:r>
              <a:rPr lang="de-DE" sz="2400" dirty="0" err="1" smtClean="0"/>
              <a:t>for</a:t>
            </a:r>
            <a:r>
              <a:rPr lang="de-DE" sz="2400" dirty="0" smtClean="0"/>
              <a:t> POPs in </a:t>
            </a:r>
            <a:r>
              <a:rPr lang="de-DE" sz="2400" dirty="0" err="1" smtClean="0"/>
              <a:t>soils</a:t>
            </a:r>
            <a:endParaRPr lang="de-DE" sz="2400" dirty="0"/>
          </a:p>
        </p:txBody>
      </p:sp>
      <p:sp>
        <p:nvSpPr>
          <p:cNvPr id="5" name="Titel 1"/>
          <p:cNvSpPr txBox="1">
            <a:spLocks/>
          </p:cNvSpPr>
          <p:nvPr/>
        </p:nvSpPr>
        <p:spPr bwMode="auto">
          <a:xfrm>
            <a:off x="179388" y="201613"/>
            <a:ext cx="8964612" cy="995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28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The </a:t>
            </a:r>
            <a:r>
              <a:rPr lang="de-DE" sz="2800" b="1" kern="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aim</a:t>
            </a:r>
            <a:r>
              <a:rPr lang="de-DE" sz="28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sz="2800" b="1" kern="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of</a:t>
            </a:r>
            <a:r>
              <a:rPr lang="de-DE" sz="28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sz="2800" b="1" kern="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this</a:t>
            </a:r>
            <a:r>
              <a:rPr lang="de-DE" sz="28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sz="2800" b="1" kern="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study</a:t>
            </a:r>
            <a:endParaRPr kumimoji="0" lang="de-DE" sz="28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900063" y="418183"/>
            <a:ext cx="7272337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Correlation</a:t>
            </a:r>
            <a:r>
              <a:rPr kumimoji="0" lang="de-DE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de-DE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of</a:t>
            </a:r>
            <a:r>
              <a:rPr kumimoji="0" lang="de-DE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de-DE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</a:t>
            </a:r>
            <a:r>
              <a:rPr kumimoji="0" lang="de-DE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de-DE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Drines</a:t>
            </a:r>
            <a:endParaRPr kumimoji="0" lang="de-DE" sz="3200" b="1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4" name="Diagramm 3"/>
          <p:cNvGraphicFramePr/>
          <p:nvPr/>
        </p:nvGraphicFramePr>
        <p:xfrm>
          <a:off x="1403648" y="1484784"/>
          <a:ext cx="6336704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836712"/>
            <a:ext cx="8111049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el 1"/>
          <p:cNvSpPr txBox="1">
            <a:spLocks/>
          </p:cNvSpPr>
          <p:nvPr/>
        </p:nvSpPr>
        <p:spPr bwMode="auto">
          <a:xfrm>
            <a:off x="179388" y="417637"/>
            <a:ext cx="8785100" cy="779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From</a:t>
            </a:r>
            <a:r>
              <a:rPr kumimoji="0" lang="de-DE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de-DE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concentrations</a:t>
            </a:r>
            <a:r>
              <a:rPr kumimoji="0" lang="de-DE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de-DE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to</a:t>
            </a:r>
            <a:r>
              <a:rPr kumimoji="0" lang="de-DE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de-DE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stocks</a:t>
            </a:r>
            <a:endParaRPr kumimoji="0" lang="de-DE" sz="20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Inhaltsplatzhalter 1"/>
          <p:cNvSpPr>
            <a:spLocks noGrp="1"/>
          </p:cNvSpPr>
          <p:nvPr>
            <p:ph idx="1"/>
          </p:nvPr>
        </p:nvSpPr>
        <p:spPr>
          <a:xfrm>
            <a:off x="961256" y="5085184"/>
            <a:ext cx="7787208" cy="1080120"/>
          </a:xfrm>
        </p:spPr>
        <p:txBody>
          <a:bodyPr/>
          <a:lstStyle/>
          <a:p>
            <a:pPr>
              <a:buNone/>
            </a:pPr>
            <a:r>
              <a:rPr lang="en-US" sz="1800" dirty="0" smtClean="0"/>
              <a:t>determine the stocks of substances in soil</a:t>
            </a:r>
          </a:p>
          <a:p>
            <a:pPr>
              <a:buFont typeface="Wingdings"/>
              <a:buChar char="à"/>
            </a:pPr>
            <a:r>
              <a:rPr lang="en-US" sz="1800" dirty="0" smtClean="0"/>
              <a:t>Content  X bulk density (mass of substance per volume) X thickness</a:t>
            </a:r>
          </a:p>
          <a:p>
            <a:pPr>
              <a:buNone/>
            </a:pPr>
            <a:r>
              <a:rPr lang="en-US" sz="1800" dirty="0" smtClean="0"/>
              <a:t> 	   </a:t>
            </a:r>
            <a:r>
              <a:rPr lang="en-US" sz="1800" dirty="0" err="1" smtClean="0"/>
              <a:t>ng</a:t>
            </a:r>
            <a:r>
              <a:rPr lang="en-US" sz="1800" dirty="0" smtClean="0"/>
              <a:t> / g   X    g / cm</a:t>
            </a:r>
            <a:r>
              <a:rPr lang="en-US" sz="1800" baseline="30000" dirty="0" smtClean="0"/>
              <a:t>3 </a:t>
            </a:r>
            <a:r>
              <a:rPr lang="en-US" sz="1800" dirty="0" smtClean="0"/>
              <a:t>  X   cm       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 bwMode="auto">
          <a:xfrm>
            <a:off x="179388" y="417637"/>
            <a:ext cx="8785100" cy="779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Stocks </a:t>
            </a:r>
            <a:r>
              <a:rPr kumimoji="0" lang="de-DE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</a:t>
            </a:r>
            <a:r>
              <a:rPr kumimoji="0" lang="de-DE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mineral</a:t>
            </a:r>
            <a:r>
              <a:rPr kumimoji="0" lang="de-DE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de-DE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soil</a:t>
            </a:r>
            <a:r>
              <a:rPr kumimoji="0" lang="de-DE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</a:t>
            </a:r>
            <a:endParaRPr kumimoji="0" lang="de-DE" sz="20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Inhaltsplatzhalter 1"/>
          <p:cNvSpPr>
            <a:spLocks noGrp="1"/>
          </p:cNvSpPr>
          <p:nvPr>
            <p:ph idx="1"/>
          </p:nvPr>
        </p:nvSpPr>
        <p:spPr>
          <a:xfrm>
            <a:off x="611560" y="5229200"/>
            <a:ext cx="8136904" cy="792088"/>
          </a:xfrm>
        </p:spPr>
        <p:txBody>
          <a:bodyPr/>
          <a:lstStyle/>
          <a:p>
            <a:pPr>
              <a:buNone/>
            </a:pPr>
            <a:r>
              <a:rPr lang="en-US" sz="1800" dirty="0" smtClean="0"/>
              <a:t>Soil stock (as tons / ha)</a:t>
            </a:r>
          </a:p>
          <a:p>
            <a:pPr>
              <a:buNone/>
            </a:pPr>
            <a:r>
              <a:rPr lang="en-US" sz="1800" dirty="0" err="1" smtClean="0"/>
              <a:t>Humic</a:t>
            </a:r>
            <a:r>
              <a:rPr lang="en-US" sz="1800" dirty="0" smtClean="0"/>
              <a:t> layer		mineral soil 0 – 5 cm	 mineral soil 0 – 5 cm</a:t>
            </a:r>
          </a:p>
        </p:txBody>
      </p:sp>
      <p:pic>
        <p:nvPicPr>
          <p:cNvPr id="4" name="Grafik 3" descr="SOIL_ST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8735" y="1268760"/>
            <a:ext cx="2782411" cy="3933056"/>
          </a:xfrm>
          <a:prstGeom prst="rect">
            <a:avLst/>
          </a:prstGeom>
        </p:spPr>
      </p:pic>
      <p:pic>
        <p:nvPicPr>
          <p:cNvPr id="5" name="Grafik 4" descr="soil_stock0-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29749" y="1268760"/>
            <a:ext cx="2782411" cy="3933056"/>
          </a:xfrm>
          <a:prstGeom prst="rect">
            <a:avLst/>
          </a:prstGeom>
        </p:spPr>
      </p:pic>
      <p:pic>
        <p:nvPicPr>
          <p:cNvPr id="6" name="Grafik 5" descr="soil_stock5-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38061" y="1268760"/>
            <a:ext cx="2782411" cy="39330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e 1"/>
          <p:cNvGraphicFramePr>
            <a:graphicFrameLocks noGrp="1"/>
          </p:cNvGraphicFramePr>
          <p:nvPr/>
        </p:nvGraphicFramePr>
        <p:xfrm>
          <a:off x="216028" y="2348880"/>
          <a:ext cx="8676452" cy="2495550"/>
        </p:xfrm>
        <a:graphic>
          <a:graphicData uri="http://schemas.openxmlformats.org/drawingml/2006/table">
            <a:tbl>
              <a:tblPr/>
              <a:tblGrid>
                <a:gridCol w="971598"/>
                <a:gridCol w="1028283"/>
                <a:gridCol w="1326471"/>
                <a:gridCol w="1370687"/>
                <a:gridCol w="1326471"/>
                <a:gridCol w="1326471"/>
                <a:gridCol w="1326471"/>
              </a:tblGrid>
              <a:tr h="810090"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PCB6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Humic</a:t>
                      </a:r>
                      <a:r>
                        <a:rPr lang="de-DE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de-DE" sz="20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layer</a:t>
                      </a:r>
                      <a:r>
                        <a:rPr lang="de-DE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[</a:t>
                      </a:r>
                      <a:r>
                        <a:rPr lang="de-DE" sz="20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ng</a:t>
                      </a:r>
                      <a:r>
                        <a:rPr lang="de-DE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/g]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stock [g/</a:t>
                      </a:r>
                      <a:r>
                        <a:rPr lang="de-DE" sz="20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sqm</a:t>
                      </a:r>
                      <a:r>
                        <a:rPr lang="de-DE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]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mineral</a:t>
                      </a:r>
                      <a:r>
                        <a:rPr lang="de-DE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de-DE" sz="20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soil</a:t>
                      </a:r>
                      <a:r>
                        <a:rPr lang="de-DE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0-5 cm  [</a:t>
                      </a:r>
                      <a:r>
                        <a:rPr lang="de-DE" sz="20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ng</a:t>
                      </a:r>
                      <a:r>
                        <a:rPr lang="de-DE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/g]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stock [g/</a:t>
                      </a:r>
                      <a:r>
                        <a:rPr lang="de-DE" sz="20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sqm</a:t>
                      </a:r>
                      <a:r>
                        <a:rPr lang="de-DE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]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mineral</a:t>
                      </a:r>
                      <a:r>
                        <a:rPr lang="de-DE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de-DE" sz="20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soil</a:t>
                      </a:r>
                      <a:r>
                        <a:rPr lang="de-DE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5-10 cm  [</a:t>
                      </a:r>
                      <a:r>
                        <a:rPr lang="de-DE" sz="20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ng</a:t>
                      </a:r>
                      <a:r>
                        <a:rPr lang="de-DE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/g]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stock [g/</a:t>
                      </a:r>
                      <a:r>
                        <a:rPr lang="de-DE" sz="20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sqm</a:t>
                      </a:r>
                      <a:r>
                        <a:rPr lang="de-DE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]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0030"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Min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0030"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Mean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0.00010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0.00014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0.00006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0030"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Median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0.00003</a:t>
                      </a:r>
                      <a:endParaRPr lang="de-DE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0.00009</a:t>
                      </a:r>
                      <a:endParaRPr lang="de-DE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0.00003</a:t>
                      </a:r>
                      <a:endParaRPr lang="de-DE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0030"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Max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0.00186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0.00159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0.00132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0030"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Span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0.00186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0.00159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0.00132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3" name="Ellipse 2"/>
          <p:cNvSpPr/>
          <p:nvPr/>
        </p:nvSpPr>
        <p:spPr>
          <a:xfrm>
            <a:off x="3851920" y="3861048"/>
            <a:ext cx="792088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4" name="Ellipse 3"/>
          <p:cNvSpPr/>
          <p:nvPr/>
        </p:nvSpPr>
        <p:spPr>
          <a:xfrm>
            <a:off x="1331640" y="3861048"/>
            <a:ext cx="792088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5" name="Ellipse 4"/>
          <p:cNvSpPr/>
          <p:nvPr/>
        </p:nvSpPr>
        <p:spPr>
          <a:xfrm>
            <a:off x="6516216" y="3861048"/>
            <a:ext cx="792088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6" name="Ellipse 5"/>
          <p:cNvSpPr/>
          <p:nvPr/>
        </p:nvSpPr>
        <p:spPr>
          <a:xfrm>
            <a:off x="5292080" y="3861048"/>
            <a:ext cx="792088" cy="432048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7" name="Ellipse 6"/>
          <p:cNvSpPr/>
          <p:nvPr/>
        </p:nvSpPr>
        <p:spPr>
          <a:xfrm>
            <a:off x="2771800" y="3861048"/>
            <a:ext cx="792088" cy="432048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8" name="Ellipse 7"/>
          <p:cNvSpPr/>
          <p:nvPr/>
        </p:nvSpPr>
        <p:spPr>
          <a:xfrm>
            <a:off x="7956376" y="3861048"/>
            <a:ext cx="792088" cy="432048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9" name="Titel 1"/>
          <p:cNvSpPr txBox="1">
            <a:spLocks/>
          </p:cNvSpPr>
          <p:nvPr/>
        </p:nvSpPr>
        <p:spPr bwMode="auto">
          <a:xfrm>
            <a:off x="179388" y="417637"/>
            <a:ext cx="8785100" cy="779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Results</a:t>
            </a:r>
            <a:r>
              <a:rPr kumimoji="0" lang="de-DE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de-DE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de-DE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Indicator</a:t>
            </a:r>
            <a:r>
              <a:rPr kumimoji="0" lang="de-DE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PCBs</a:t>
            </a:r>
            <a:endParaRPr kumimoji="0" lang="de-DE" sz="20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title" idx="4294967295"/>
          </p:nvPr>
        </p:nvSpPr>
        <p:spPr>
          <a:xfrm>
            <a:off x="179388" y="417637"/>
            <a:ext cx="8785100" cy="779115"/>
          </a:xfrm>
        </p:spPr>
        <p:txBody>
          <a:bodyPr/>
          <a:lstStyle/>
          <a:p>
            <a:r>
              <a:rPr lang="de-DE" b="1" dirty="0" err="1" smtClean="0"/>
              <a:t>Results</a:t>
            </a:r>
            <a:r>
              <a:rPr lang="de-DE" b="1" dirty="0" smtClean="0"/>
              <a:t/>
            </a:r>
            <a:br>
              <a:rPr lang="de-DE" b="1" dirty="0" smtClean="0"/>
            </a:br>
            <a:r>
              <a:rPr lang="de-DE" sz="2400" b="1" dirty="0" smtClean="0"/>
              <a:t>dl-PCB </a:t>
            </a:r>
            <a:r>
              <a:rPr lang="de-DE" sz="2400" b="1" dirty="0" err="1" smtClean="0"/>
              <a:t>and</a:t>
            </a:r>
            <a:r>
              <a:rPr lang="de-DE" sz="2400" b="1" dirty="0" smtClean="0"/>
              <a:t> TCDD/F [</a:t>
            </a:r>
            <a:r>
              <a:rPr lang="de-DE" sz="2400" b="1" dirty="0" err="1" smtClean="0"/>
              <a:t>pg</a:t>
            </a:r>
            <a:r>
              <a:rPr lang="de-DE" sz="2400" b="1" dirty="0" smtClean="0"/>
              <a:t> WHO-TEQ / g </a:t>
            </a:r>
            <a:r>
              <a:rPr lang="de-DE" sz="2400" b="1" dirty="0" err="1" smtClean="0"/>
              <a:t>d.w</a:t>
            </a:r>
            <a:r>
              <a:rPr lang="de-DE" sz="2400" b="1" dirty="0" smtClean="0"/>
              <a:t>.]</a:t>
            </a:r>
            <a:endParaRPr lang="de-DE" sz="2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2013" y="1318989"/>
            <a:ext cx="7419975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2000181" y="5805264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dl-PCB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5672589" y="5805264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TCDD/F</a:t>
            </a:r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5084584"/>
            <a:ext cx="838232" cy="100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54448" y="5084585"/>
            <a:ext cx="819181" cy="1008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title" idx="4294967295"/>
          </p:nvPr>
        </p:nvSpPr>
        <p:spPr>
          <a:xfrm>
            <a:off x="179388" y="417637"/>
            <a:ext cx="8785100" cy="779115"/>
          </a:xfrm>
        </p:spPr>
        <p:txBody>
          <a:bodyPr/>
          <a:lstStyle/>
          <a:p>
            <a:r>
              <a:rPr lang="de-DE" sz="2800" b="1" dirty="0" err="1" smtClean="0"/>
              <a:t>Results</a:t>
            </a:r>
            <a:r>
              <a:rPr lang="de-DE" sz="2800" b="1" dirty="0" smtClean="0"/>
              <a:t/>
            </a:r>
            <a:br>
              <a:rPr lang="de-DE" sz="2800" b="1" dirty="0" smtClean="0"/>
            </a:br>
            <a:r>
              <a:rPr lang="de-DE" sz="2000" b="1" dirty="0" smtClean="0"/>
              <a:t>total </a:t>
            </a:r>
            <a:r>
              <a:rPr lang="de-DE" sz="2000" b="1" dirty="0" err="1" smtClean="0"/>
              <a:t>loads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of</a:t>
            </a:r>
            <a:r>
              <a:rPr lang="de-DE" sz="2000" b="1" dirty="0" smtClean="0"/>
              <a:t> PCBs </a:t>
            </a:r>
            <a:r>
              <a:rPr lang="de-DE" sz="2000" b="1" dirty="0" err="1" smtClean="0"/>
              <a:t>and</a:t>
            </a:r>
            <a:r>
              <a:rPr lang="de-DE" sz="2000" b="1" dirty="0" smtClean="0"/>
              <a:t> Dioxins </a:t>
            </a:r>
            <a:r>
              <a:rPr lang="de-DE" sz="2000" b="1" dirty="0" err="1" smtClean="0"/>
              <a:t>found</a:t>
            </a:r>
            <a:r>
              <a:rPr lang="de-DE" sz="2000" b="1" dirty="0" smtClean="0"/>
              <a:t> in german </a:t>
            </a:r>
            <a:r>
              <a:rPr lang="de-DE" sz="2000" b="1" dirty="0" err="1" smtClean="0"/>
              <a:t>forest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soils</a:t>
            </a:r>
            <a:endParaRPr lang="de-DE" sz="2000" dirty="0"/>
          </a:p>
        </p:txBody>
      </p:sp>
      <p:graphicFrame>
        <p:nvGraphicFramePr>
          <p:cNvPr id="14" name="Tabelle 13"/>
          <p:cNvGraphicFramePr>
            <a:graphicFrameLocks noGrp="1"/>
          </p:cNvGraphicFramePr>
          <p:nvPr/>
        </p:nvGraphicFramePr>
        <p:xfrm>
          <a:off x="539552" y="1916832"/>
          <a:ext cx="7992887" cy="3827100"/>
        </p:xfrm>
        <a:graphic>
          <a:graphicData uri="http://schemas.openxmlformats.org/drawingml/2006/table">
            <a:tbl>
              <a:tblPr/>
              <a:tblGrid>
                <a:gridCol w="1649327"/>
                <a:gridCol w="1268712"/>
                <a:gridCol w="1268712"/>
                <a:gridCol w="1268712"/>
                <a:gridCol w="1268712"/>
                <a:gridCol w="1268712"/>
              </a:tblGrid>
              <a:tr h="1543029">
                <a:tc>
                  <a:txBody>
                    <a:bodyPr/>
                    <a:lstStyle/>
                    <a:p>
                      <a:pPr algn="ctr" fontAlgn="b"/>
                      <a:endParaRPr lang="de-DE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Mean</a:t>
                      </a:r>
                      <a:r>
                        <a:rPr lang="de-DE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Stock PCDDF (TEQ)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Mean</a:t>
                      </a:r>
                      <a:r>
                        <a:rPr lang="de-DE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Stock dl-PCB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Load</a:t>
                      </a:r>
                      <a:r>
                        <a:rPr lang="de-DE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PCDDF (TEQ)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Load</a:t>
                      </a:r>
                      <a:r>
                        <a:rPr lang="de-DE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dl-PCB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load</a:t>
                      </a:r>
                      <a:r>
                        <a:rPr lang="de-DE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dl-PCB + PCDDF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14342">
                <a:tc>
                  <a:txBody>
                    <a:bodyPr/>
                    <a:lstStyle/>
                    <a:p>
                      <a:pPr algn="ctr" fontAlgn="b"/>
                      <a:endParaRPr lang="de-DE" sz="2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ng TEQ / m2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ng TEQ / m2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kg TEQ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kg TEQ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kg TEQ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14342">
                <a:tc>
                  <a:txBody>
                    <a:bodyPr/>
                    <a:lstStyle/>
                    <a:p>
                      <a:pPr algn="ctr" fontAlgn="b"/>
                      <a:r>
                        <a:rPr lang="de-DE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"old" states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2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2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8,0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3,8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11,9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14342">
                <a:tc>
                  <a:txBody>
                    <a:bodyPr/>
                    <a:lstStyle/>
                    <a:p>
                      <a:pPr algn="ctr" fontAlgn="b"/>
                      <a:r>
                        <a:rPr lang="de-DE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"new" states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2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2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4,7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2,0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6,6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14342">
                <a:tc>
                  <a:txBody>
                    <a:bodyPr/>
                    <a:lstStyle/>
                    <a:p>
                      <a:pPr algn="ctr" fontAlgn="b"/>
                      <a:r>
                        <a:rPr lang="de-DE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Mean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131,8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66,9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525963"/>
          </a:xfrm>
        </p:spPr>
        <p:txBody>
          <a:bodyPr/>
          <a:lstStyle/>
          <a:p>
            <a:pPr>
              <a:buNone/>
            </a:pPr>
            <a:r>
              <a:rPr lang="de-DE" sz="2400" dirty="0" smtClean="0"/>
              <a:t>Qualitative </a:t>
            </a:r>
            <a:r>
              <a:rPr lang="de-DE" sz="2400" dirty="0" err="1" smtClean="0"/>
              <a:t>and</a:t>
            </a:r>
            <a:r>
              <a:rPr lang="de-DE" sz="2400" dirty="0" smtClean="0"/>
              <a:t> quantitative </a:t>
            </a:r>
            <a:r>
              <a:rPr lang="de-DE" sz="2400" dirty="0" err="1" smtClean="0"/>
              <a:t>requirements</a:t>
            </a:r>
            <a:endParaRPr lang="de-DE" sz="2400" dirty="0" smtClean="0"/>
          </a:p>
          <a:p>
            <a:pPr>
              <a:buFontTx/>
              <a:buChar char="-"/>
            </a:pPr>
            <a:r>
              <a:rPr lang="de-DE" sz="2400" dirty="0" err="1" smtClean="0"/>
              <a:t>Harmonized</a:t>
            </a:r>
            <a:r>
              <a:rPr lang="de-DE" sz="2400" dirty="0" smtClean="0"/>
              <a:t> </a:t>
            </a:r>
            <a:r>
              <a:rPr lang="de-DE" sz="2400" dirty="0" err="1" smtClean="0"/>
              <a:t>sampling</a:t>
            </a:r>
            <a:endParaRPr lang="de-DE" sz="2400" dirty="0" smtClean="0"/>
          </a:p>
          <a:p>
            <a:pPr>
              <a:buNone/>
            </a:pPr>
            <a:r>
              <a:rPr lang="de-DE" sz="2400" dirty="0" smtClean="0"/>
              <a:t> 	(SOPs, </a:t>
            </a:r>
            <a:r>
              <a:rPr lang="de-DE" sz="2400" dirty="0" err="1" smtClean="0"/>
              <a:t>standards</a:t>
            </a:r>
            <a:r>
              <a:rPr lang="de-DE" sz="2400" dirty="0" smtClean="0"/>
              <a:t>, </a:t>
            </a:r>
            <a:r>
              <a:rPr lang="de-DE" sz="2400" dirty="0" err="1" smtClean="0"/>
              <a:t>sampling</a:t>
            </a:r>
            <a:r>
              <a:rPr lang="de-DE" sz="2400" dirty="0" smtClean="0"/>
              <a:t> </a:t>
            </a:r>
            <a:r>
              <a:rPr lang="de-DE" sz="2400" dirty="0" err="1" smtClean="0"/>
              <a:t>by</a:t>
            </a:r>
            <a:r>
              <a:rPr lang="de-DE" sz="2400" dirty="0" smtClean="0"/>
              <a:t> </a:t>
            </a:r>
            <a:r>
              <a:rPr lang="de-DE" sz="2400" dirty="0" err="1" smtClean="0"/>
              <a:t>depth</a:t>
            </a:r>
            <a:r>
              <a:rPr lang="de-DE" sz="2400" dirty="0" smtClean="0"/>
              <a:t>, </a:t>
            </a:r>
            <a:r>
              <a:rPr lang="de-DE" sz="2400" dirty="0" err="1" smtClean="0"/>
              <a:t>sampling</a:t>
            </a:r>
            <a:r>
              <a:rPr lang="de-DE" sz="2400" dirty="0" smtClean="0"/>
              <a:t> </a:t>
            </a:r>
            <a:r>
              <a:rPr lang="de-DE" sz="2400" dirty="0" err="1" smtClean="0"/>
              <a:t>by</a:t>
            </a:r>
            <a:r>
              <a:rPr lang="de-DE" sz="2400" dirty="0" smtClean="0"/>
              <a:t> </a:t>
            </a:r>
            <a:r>
              <a:rPr lang="de-DE" sz="2400" dirty="0" err="1" smtClean="0"/>
              <a:t>horizons</a:t>
            </a:r>
            <a:r>
              <a:rPr lang="de-DE" sz="2400" dirty="0" smtClean="0"/>
              <a:t>) </a:t>
            </a:r>
          </a:p>
          <a:p>
            <a:pPr>
              <a:buFontTx/>
              <a:buChar char="-"/>
            </a:pPr>
            <a:r>
              <a:rPr lang="de-DE" sz="2400" dirty="0" err="1" smtClean="0"/>
              <a:t>Standardized</a:t>
            </a:r>
            <a:r>
              <a:rPr lang="de-DE" sz="2400" dirty="0" smtClean="0"/>
              <a:t>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validated</a:t>
            </a:r>
            <a:r>
              <a:rPr lang="de-DE" sz="2400" dirty="0" smtClean="0"/>
              <a:t> </a:t>
            </a:r>
            <a:r>
              <a:rPr lang="de-DE" sz="2400" dirty="0" err="1" smtClean="0"/>
              <a:t>analytical</a:t>
            </a:r>
            <a:r>
              <a:rPr lang="de-DE" sz="2400" dirty="0" smtClean="0"/>
              <a:t> </a:t>
            </a:r>
            <a:r>
              <a:rPr lang="de-DE" sz="2400" dirty="0" err="1" smtClean="0"/>
              <a:t>procedures</a:t>
            </a:r>
            <a:endParaRPr lang="de-DE" sz="2400" dirty="0" smtClean="0"/>
          </a:p>
          <a:p>
            <a:pPr>
              <a:buNone/>
            </a:pPr>
            <a:r>
              <a:rPr lang="de-DE" sz="2400" dirty="0" smtClean="0"/>
              <a:t> 	(QA/QC, LOQ, </a:t>
            </a:r>
            <a:r>
              <a:rPr lang="de-DE" sz="2400" dirty="0" err="1" smtClean="0"/>
              <a:t>repeatibility</a:t>
            </a:r>
            <a:r>
              <a:rPr lang="de-DE" sz="2400" dirty="0" smtClean="0"/>
              <a:t>, </a:t>
            </a:r>
            <a:r>
              <a:rPr lang="de-DE" sz="2400" dirty="0" err="1" smtClean="0"/>
              <a:t>reproducibility</a:t>
            </a:r>
            <a:r>
              <a:rPr lang="de-DE" sz="2400" dirty="0" smtClean="0"/>
              <a:t>, </a:t>
            </a:r>
            <a:r>
              <a:rPr lang="de-DE" sz="2400" dirty="0" err="1" smtClean="0"/>
              <a:t>traceability</a:t>
            </a:r>
            <a:r>
              <a:rPr lang="de-DE" sz="2400" dirty="0" smtClean="0"/>
              <a:t>, ...)</a:t>
            </a:r>
          </a:p>
          <a:p>
            <a:pPr>
              <a:buFontTx/>
              <a:buChar char="-"/>
            </a:pPr>
            <a:r>
              <a:rPr lang="de-DE" sz="2400" dirty="0" err="1" smtClean="0"/>
              <a:t>Be</a:t>
            </a:r>
            <a:r>
              <a:rPr lang="de-DE" sz="2400" dirty="0" smtClean="0"/>
              <a:t> </a:t>
            </a:r>
            <a:r>
              <a:rPr lang="de-DE" sz="2400" dirty="0" err="1" smtClean="0"/>
              <a:t>aware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experimental </a:t>
            </a:r>
            <a:r>
              <a:rPr lang="de-DE" sz="2400" dirty="0" err="1" smtClean="0"/>
              <a:t>uncertainty</a:t>
            </a:r>
            <a:r>
              <a:rPr lang="de-DE" sz="2400" dirty="0" smtClean="0"/>
              <a:t> </a:t>
            </a:r>
          </a:p>
          <a:p>
            <a:pPr>
              <a:buNone/>
            </a:pPr>
            <a:endParaRPr lang="de-DE" sz="2400" dirty="0" smtClean="0"/>
          </a:p>
          <a:p>
            <a:pPr>
              <a:buNone/>
            </a:pPr>
            <a:endParaRPr lang="de-DE" sz="2400" dirty="0"/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179388" y="201613"/>
            <a:ext cx="8713092" cy="995139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de-DE" b="1" dirty="0" err="1" smtClean="0"/>
              <a:t>Conclusions</a:t>
            </a:r>
            <a:endParaRPr lang="de-DE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525963"/>
          </a:xfrm>
        </p:spPr>
        <p:txBody>
          <a:bodyPr/>
          <a:lstStyle/>
          <a:p>
            <a:pPr>
              <a:buNone/>
            </a:pPr>
            <a:r>
              <a:rPr lang="de-DE" sz="2400" dirty="0" smtClean="0"/>
              <a:t>State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art</a:t>
            </a:r>
            <a:r>
              <a:rPr lang="de-DE" sz="2400" dirty="0" smtClean="0"/>
              <a:t> </a:t>
            </a:r>
            <a:r>
              <a:rPr lang="de-DE" sz="2400" dirty="0" err="1" smtClean="0"/>
              <a:t>methods</a:t>
            </a:r>
            <a:endParaRPr lang="de-DE" sz="2400" dirty="0" smtClean="0"/>
          </a:p>
          <a:p>
            <a:pPr>
              <a:buFontTx/>
              <a:buChar char="-"/>
            </a:pPr>
            <a:r>
              <a:rPr lang="de-DE" sz="2400" dirty="0" err="1" smtClean="0"/>
              <a:t>Concentrations</a:t>
            </a:r>
            <a:r>
              <a:rPr lang="de-DE" sz="2400" dirty="0" smtClean="0"/>
              <a:t>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stocks</a:t>
            </a:r>
            <a:endParaRPr lang="de-DE" sz="2400" dirty="0" smtClean="0"/>
          </a:p>
          <a:p>
            <a:pPr>
              <a:buFontTx/>
              <a:buChar char="-"/>
            </a:pPr>
            <a:r>
              <a:rPr lang="de-DE" sz="2400" dirty="0" smtClean="0"/>
              <a:t>Analytical </a:t>
            </a:r>
            <a:r>
              <a:rPr lang="de-DE" sz="2400" dirty="0" err="1" smtClean="0"/>
              <a:t>accuracy</a:t>
            </a:r>
            <a:r>
              <a:rPr lang="de-DE" sz="2400" dirty="0" smtClean="0"/>
              <a:t> </a:t>
            </a:r>
            <a:r>
              <a:rPr lang="de-DE" sz="2400" dirty="0" err="1" smtClean="0"/>
              <a:t>allows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</a:t>
            </a:r>
            <a:r>
              <a:rPr lang="de-DE" sz="2400" dirty="0" err="1" smtClean="0"/>
              <a:t>analyze</a:t>
            </a:r>
            <a:r>
              <a:rPr lang="de-DE" sz="2400" dirty="0" smtClean="0"/>
              <a:t> </a:t>
            </a:r>
            <a:r>
              <a:rPr lang="de-DE" sz="2400" dirty="0" err="1" smtClean="0"/>
              <a:t>metabolites</a:t>
            </a:r>
            <a:r>
              <a:rPr lang="de-DE" sz="2400" dirty="0" smtClean="0"/>
              <a:t>, non-</a:t>
            </a:r>
            <a:r>
              <a:rPr lang="de-DE" sz="2400" dirty="0" err="1" smtClean="0"/>
              <a:t>target</a:t>
            </a:r>
            <a:r>
              <a:rPr lang="de-DE" sz="2400" dirty="0" smtClean="0"/>
              <a:t> </a:t>
            </a:r>
            <a:r>
              <a:rPr lang="de-DE" sz="2400" dirty="0" err="1" smtClean="0"/>
              <a:t>compounds</a:t>
            </a:r>
            <a:r>
              <a:rPr lang="de-DE" sz="2400" dirty="0" smtClean="0"/>
              <a:t>, </a:t>
            </a:r>
            <a:r>
              <a:rPr lang="de-DE" sz="2400" dirty="0" err="1" smtClean="0"/>
              <a:t>emerging</a:t>
            </a:r>
            <a:r>
              <a:rPr lang="de-DE" sz="2400" dirty="0" smtClean="0"/>
              <a:t> </a:t>
            </a:r>
            <a:r>
              <a:rPr lang="de-DE" sz="2400" dirty="0" err="1" smtClean="0"/>
              <a:t>pollutants</a:t>
            </a:r>
            <a:r>
              <a:rPr lang="de-DE" sz="2400" dirty="0" smtClean="0"/>
              <a:t>, …</a:t>
            </a:r>
          </a:p>
          <a:p>
            <a:pPr>
              <a:buFontTx/>
              <a:buChar char="-"/>
            </a:pPr>
            <a:r>
              <a:rPr lang="de-DE" sz="2400" dirty="0" smtClean="0"/>
              <a:t>Do not </a:t>
            </a:r>
            <a:r>
              <a:rPr lang="de-DE" sz="2400" dirty="0" err="1" smtClean="0"/>
              <a:t>aggregate</a:t>
            </a:r>
            <a:r>
              <a:rPr lang="de-DE" sz="2400" dirty="0" smtClean="0"/>
              <a:t> </a:t>
            </a:r>
            <a:r>
              <a:rPr lang="de-DE" sz="2400" dirty="0" err="1" smtClean="0"/>
              <a:t>data</a:t>
            </a:r>
            <a:r>
              <a:rPr lang="de-DE" sz="2400" dirty="0" smtClean="0"/>
              <a:t> </a:t>
            </a:r>
            <a:r>
              <a:rPr lang="de-DE" sz="2400" dirty="0" err="1" smtClean="0"/>
              <a:t>at</a:t>
            </a:r>
            <a:r>
              <a:rPr lang="de-DE" sz="2400" dirty="0" smtClean="0"/>
              <a:t> an </a:t>
            </a:r>
            <a:r>
              <a:rPr lang="de-DE" sz="2400" dirty="0" err="1" smtClean="0"/>
              <a:t>early</a:t>
            </a:r>
            <a:r>
              <a:rPr lang="de-DE" sz="2400" dirty="0" smtClean="0"/>
              <a:t> </a:t>
            </a:r>
            <a:r>
              <a:rPr lang="de-DE" sz="2400" dirty="0" err="1" smtClean="0"/>
              <a:t>evaluation</a:t>
            </a:r>
            <a:r>
              <a:rPr lang="de-DE" sz="2400" dirty="0" smtClean="0"/>
              <a:t> </a:t>
            </a:r>
            <a:r>
              <a:rPr lang="de-DE" sz="2400" dirty="0" err="1" smtClean="0"/>
              <a:t>level</a:t>
            </a:r>
            <a:endParaRPr lang="de-DE" sz="2400" dirty="0" smtClean="0"/>
          </a:p>
          <a:p>
            <a:pPr>
              <a:buFontTx/>
              <a:buChar char="-"/>
            </a:pPr>
            <a:r>
              <a:rPr lang="de-DE" sz="2400" dirty="0" err="1" smtClean="0"/>
              <a:t>Validate</a:t>
            </a:r>
            <a:r>
              <a:rPr lang="de-DE" sz="2400" dirty="0" smtClean="0"/>
              <a:t> </a:t>
            </a:r>
            <a:r>
              <a:rPr lang="de-DE" sz="2400" dirty="0" err="1" smtClean="0"/>
              <a:t>models</a:t>
            </a:r>
            <a:r>
              <a:rPr lang="de-DE" sz="2400" dirty="0" smtClean="0"/>
              <a:t> </a:t>
            </a:r>
            <a:r>
              <a:rPr lang="de-DE" sz="2400" dirty="0" err="1" smtClean="0"/>
              <a:t>by</a:t>
            </a:r>
            <a:r>
              <a:rPr lang="de-DE" sz="2400" dirty="0" smtClean="0"/>
              <a:t> experimental </a:t>
            </a:r>
            <a:r>
              <a:rPr lang="de-DE" sz="2400" dirty="0" err="1" smtClean="0"/>
              <a:t>data</a:t>
            </a:r>
            <a:endParaRPr lang="de-DE" sz="2400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179388" y="201613"/>
            <a:ext cx="8713092" cy="995139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de-DE" b="1" dirty="0" err="1" smtClean="0"/>
              <a:t>Conclusions</a:t>
            </a:r>
            <a:endParaRPr lang="de-DE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525963"/>
          </a:xfrm>
        </p:spPr>
        <p:txBody>
          <a:bodyPr/>
          <a:lstStyle/>
          <a:p>
            <a:pPr>
              <a:buNone/>
            </a:pPr>
            <a:r>
              <a:rPr lang="de-DE" sz="2400" dirty="0" smtClean="0"/>
              <a:t>Qualitative </a:t>
            </a:r>
            <a:r>
              <a:rPr lang="de-DE" sz="2400" dirty="0" err="1" smtClean="0"/>
              <a:t>and</a:t>
            </a:r>
            <a:r>
              <a:rPr lang="de-DE" sz="2400" dirty="0" smtClean="0"/>
              <a:t> quantitative </a:t>
            </a:r>
            <a:r>
              <a:rPr lang="de-DE" sz="2400" dirty="0" err="1" smtClean="0"/>
              <a:t>requirements</a:t>
            </a:r>
            <a:endParaRPr lang="de-DE" sz="2400" dirty="0" smtClean="0"/>
          </a:p>
          <a:p>
            <a:pPr>
              <a:buFontTx/>
              <a:buChar char="-"/>
            </a:pPr>
            <a:r>
              <a:rPr lang="de-DE" sz="2400" dirty="0" err="1" smtClean="0"/>
              <a:t>Evaluate</a:t>
            </a:r>
            <a:r>
              <a:rPr lang="de-DE" sz="2400" dirty="0" smtClean="0"/>
              <a:t> </a:t>
            </a:r>
            <a:r>
              <a:rPr lang="de-DE" sz="2400" dirty="0" err="1" smtClean="0"/>
              <a:t>concentrations</a:t>
            </a:r>
            <a:r>
              <a:rPr lang="de-DE" sz="2400" dirty="0" smtClean="0"/>
              <a:t> / </a:t>
            </a:r>
            <a:r>
              <a:rPr lang="de-DE" sz="2400" dirty="0" err="1" smtClean="0"/>
              <a:t>contents</a:t>
            </a:r>
            <a:r>
              <a:rPr lang="de-DE" sz="2400" dirty="0" smtClean="0"/>
              <a:t>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stocks</a:t>
            </a:r>
            <a:endParaRPr lang="de-DE" sz="2400" dirty="0" smtClean="0"/>
          </a:p>
          <a:p>
            <a:pPr>
              <a:buFontTx/>
              <a:buChar char="-"/>
            </a:pPr>
            <a:r>
              <a:rPr lang="de-DE" sz="2400" dirty="0" smtClean="0"/>
              <a:t>Data on </a:t>
            </a:r>
            <a:r>
              <a:rPr lang="de-DE" sz="2400" dirty="0" err="1" smtClean="0"/>
              <a:t>soils</a:t>
            </a:r>
            <a:r>
              <a:rPr lang="de-DE" sz="2400" dirty="0" smtClean="0"/>
              <a:t> </a:t>
            </a:r>
            <a:r>
              <a:rPr lang="de-DE" sz="2400" dirty="0" err="1" smtClean="0"/>
              <a:t>physics</a:t>
            </a:r>
            <a:r>
              <a:rPr lang="de-DE" sz="2400" dirty="0" smtClean="0"/>
              <a:t> </a:t>
            </a:r>
            <a:r>
              <a:rPr lang="de-DE" sz="2400" dirty="0" err="1" smtClean="0"/>
              <a:t>are</a:t>
            </a:r>
            <a:r>
              <a:rPr lang="de-DE" sz="2400" dirty="0" smtClean="0"/>
              <a:t> </a:t>
            </a:r>
            <a:r>
              <a:rPr lang="de-DE" sz="2400" dirty="0" err="1" smtClean="0"/>
              <a:t>needed</a:t>
            </a:r>
            <a:r>
              <a:rPr lang="de-DE" sz="2400" dirty="0" smtClean="0"/>
              <a:t> (</a:t>
            </a:r>
            <a:r>
              <a:rPr lang="de-DE" sz="2400" dirty="0" err="1" smtClean="0"/>
              <a:t>density</a:t>
            </a:r>
            <a:r>
              <a:rPr lang="de-DE" sz="2400" dirty="0" smtClean="0"/>
              <a:t>, </a:t>
            </a:r>
            <a:r>
              <a:rPr lang="de-DE" sz="2400" dirty="0" err="1" smtClean="0"/>
              <a:t>sampling</a:t>
            </a:r>
            <a:r>
              <a:rPr lang="de-DE" sz="2400" dirty="0" smtClean="0"/>
              <a:t> </a:t>
            </a:r>
            <a:r>
              <a:rPr lang="de-DE" sz="2400" dirty="0" err="1" smtClean="0"/>
              <a:t>depth</a:t>
            </a:r>
            <a:r>
              <a:rPr lang="de-DE" sz="2400" dirty="0" smtClean="0"/>
              <a:t>, </a:t>
            </a:r>
            <a:r>
              <a:rPr lang="de-DE" sz="2400" dirty="0" err="1" smtClean="0"/>
              <a:t>thickness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horinzons</a:t>
            </a:r>
            <a:r>
              <a:rPr lang="de-DE" sz="2400" dirty="0" smtClean="0"/>
              <a:t>, </a:t>
            </a:r>
            <a:r>
              <a:rPr lang="de-DE" sz="2400" dirty="0" err="1" smtClean="0"/>
              <a:t>humidity</a:t>
            </a:r>
            <a:r>
              <a:rPr lang="de-DE" sz="2400" dirty="0" smtClean="0"/>
              <a:t>, </a:t>
            </a:r>
            <a:r>
              <a:rPr lang="de-DE" sz="2400" dirty="0" err="1" smtClean="0"/>
              <a:t>Corg</a:t>
            </a:r>
            <a:r>
              <a:rPr lang="de-DE" sz="2400" dirty="0" smtClean="0"/>
              <a:t>, </a:t>
            </a:r>
            <a:r>
              <a:rPr lang="de-DE" sz="2400" dirty="0" err="1" smtClean="0"/>
              <a:t>texture</a:t>
            </a:r>
            <a:r>
              <a:rPr lang="de-DE" sz="2400" dirty="0" smtClean="0"/>
              <a:t>, etc.)</a:t>
            </a:r>
          </a:p>
          <a:p>
            <a:pPr>
              <a:buFontTx/>
              <a:buChar char="-"/>
            </a:pPr>
            <a:r>
              <a:rPr lang="de-DE" sz="2400" dirty="0" err="1" smtClean="0"/>
              <a:t>Be</a:t>
            </a:r>
            <a:r>
              <a:rPr lang="de-DE" sz="2400" dirty="0" smtClean="0"/>
              <a:t> </a:t>
            </a:r>
            <a:r>
              <a:rPr lang="de-DE" sz="2400" dirty="0" err="1" smtClean="0"/>
              <a:t>as</a:t>
            </a:r>
            <a:r>
              <a:rPr lang="de-DE" sz="2400" dirty="0" smtClean="0"/>
              <a:t> </a:t>
            </a:r>
            <a:r>
              <a:rPr lang="de-DE" sz="2400" dirty="0" err="1" smtClean="0"/>
              <a:t>accurate</a:t>
            </a:r>
            <a:r>
              <a:rPr lang="de-DE" sz="2400" dirty="0" smtClean="0"/>
              <a:t> </a:t>
            </a:r>
            <a:r>
              <a:rPr lang="de-DE" sz="2400" dirty="0" err="1" smtClean="0"/>
              <a:t>as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lowest</a:t>
            </a:r>
            <a:r>
              <a:rPr lang="de-DE" sz="2400" dirty="0" smtClean="0"/>
              <a:t> </a:t>
            </a:r>
            <a:r>
              <a:rPr lang="de-DE" sz="2400" dirty="0" err="1" smtClean="0"/>
              <a:t>assessment</a:t>
            </a:r>
            <a:r>
              <a:rPr lang="de-DE" sz="2400" dirty="0" smtClean="0"/>
              <a:t> </a:t>
            </a:r>
            <a:r>
              <a:rPr lang="de-DE" sz="2400" dirty="0" err="1" smtClean="0"/>
              <a:t>value</a:t>
            </a:r>
            <a:endParaRPr lang="de-DE" sz="2400" dirty="0" smtClean="0"/>
          </a:p>
          <a:p>
            <a:pPr>
              <a:buFontTx/>
              <a:buChar char="-"/>
            </a:pPr>
            <a:r>
              <a:rPr lang="de-DE" sz="2400" dirty="0" err="1" smtClean="0"/>
              <a:t>Outliers</a:t>
            </a:r>
            <a:r>
              <a:rPr lang="de-DE" sz="2400" dirty="0" smtClean="0"/>
              <a:t> – </a:t>
            </a:r>
            <a:r>
              <a:rPr lang="de-DE" sz="2400" dirty="0" err="1" smtClean="0"/>
              <a:t>they</a:t>
            </a:r>
            <a:r>
              <a:rPr lang="de-DE" sz="2400" dirty="0" smtClean="0"/>
              <a:t> do not </a:t>
            </a:r>
            <a:r>
              <a:rPr lang="de-DE" sz="2400" dirty="0" err="1" smtClean="0"/>
              <a:t>exist</a:t>
            </a:r>
            <a:r>
              <a:rPr lang="de-DE" sz="2400" dirty="0" smtClean="0"/>
              <a:t> in </a:t>
            </a:r>
            <a:r>
              <a:rPr lang="de-DE" sz="2400" dirty="0" err="1" smtClean="0"/>
              <a:t>reality</a:t>
            </a:r>
            <a:endParaRPr lang="de-DE" sz="2400" dirty="0" smtClean="0"/>
          </a:p>
          <a:p>
            <a:pPr>
              <a:buNone/>
            </a:pPr>
            <a:endParaRPr lang="de-DE" sz="2400" dirty="0"/>
          </a:p>
        </p:txBody>
      </p:sp>
      <p:sp>
        <p:nvSpPr>
          <p:cNvPr id="6" name="Titel 1"/>
          <p:cNvSpPr txBox="1">
            <a:spLocks/>
          </p:cNvSpPr>
          <p:nvPr/>
        </p:nvSpPr>
        <p:spPr bwMode="auto">
          <a:xfrm>
            <a:off x="179388" y="201613"/>
            <a:ext cx="8713092" cy="995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Conclusions</a:t>
            </a:r>
            <a:endParaRPr kumimoji="0" lang="de-DE" sz="32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457200" y="1556792"/>
            <a:ext cx="8507288" cy="4525963"/>
          </a:xfrm>
        </p:spPr>
        <p:txBody>
          <a:bodyPr/>
          <a:lstStyle/>
          <a:p>
            <a:pPr>
              <a:buNone/>
            </a:pPr>
            <a:r>
              <a:rPr lang="de-DE" sz="2400" dirty="0" err="1" smtClean="0"/>
              <a:t>Harmonization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soil</a:t>
            </a:r>
            <a:r>
              <a:rPr lang="de-DE" sz="2400" dirty="0" smtClean="0"/>
              <a:t> </a:t>
            </a:r>
            <a:r>
              <a:rPr lang="de-DE" sz="2400" dirty="0" err="1" smtClean="0"/>
              <a:t>monitoring</a:t>
            </a:r>
            <a:r>
              <a:rPr lang="de-DE" sz="2400" dirty="0" smtClean="0"/>
              <a:t> in Europe</a:t>
            </a:r>
          </a:p>
          <a:p>
            <a:pPr>
              <a:buFontTx/>
              <a:buChar char="-"/>
            </a:pPr>
            <a:r>
              <a:rPr lang="de-DE" sz="2400" dirty="0" err="1" smtClean="0"/>
              <a:t>Spatial</a:t>
            </a:r>
            <a:r>
              <a:rPr lang="de-DE" sz="2400" dirty="0" smtClean="0"/>
              <a:t> </a:t>
            </a:r>
            <a:r>
              <a:rPr lang="de-DE" sz="2400" dirty="0" err="1" smtClean="0"/>
              <a:t>heterogenity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soils</a:t>
            </a:r>
            <a:r>
              <a:rPr lang="de-DE" sz="2400" dirty="0" smtClean="0"/>
              <a:t> </a:t>
            </a:r>
            <a:r>
              <a:rPr lang="de-DE" sz="2400" dirty="0" err="1" smtClean="0"/>
              <a:t>asks</a:t>
            </a:r>
            <a:r>
              <a:rPr lang="de-DE" sz="2400" dirty="0" smtClean="0"/>
              <a:t> </a:t>
            </a:r>
            <a:r>
              <a:rPr lang="de-DE" sz="2400" dirty="0" err="1" smtClean="0"/>
              <a:t>for</a:t>
            </a:r>
            <a:r>
              <a:rPr lang="de-DE" sz="2400" dirty="0" smtClean="0"/>
              <a:t> a </a:t>
            </a:r>
            <a:r>
              <a:rPr lang="de-DE" sz="2400" dirty="0" err="1" smtClean="0"/>
              <a:t>systematic</a:t>
            </a:r>
            <a:r>
              <a:rPr lang="de-DE" sz="2400" dirty="0" smtClean="0"/>
              <a:t>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stratified</a:t>
            </a:r>
            <a:r>
              <a:rPr lang="de-DE" sz="2400" dirty="0" smtClean="0"/>
              <a:t> </a:t>
            </a:r>
            <a:r>
              <a:rPr lang="de-DE" sz="2400" dirty="0" err="1" smtClean="0"/>
              <a:t>soil</a:t>
            </a:r>
            <a:r>
              <a:rPr lang="de-DE" sz="2400" dirty="0" smtClean="0"/>
              <a:t> </a:t>
            </a:r>
            <a:r>
              <a:rPr lang="de-DE" sz="2400" dirty="0" err="1" smtClean="0"/>
              <a:t>sampling</a:t>
            </a:r>
            <a:r>
              <a:rPr lang="de-DE" sz="2400" dirty="0" smtClean="0"/>
              <a:t> </a:t>
            </a:r>
          </a:p>
          <a:p>
            <a:pPr>
              <a:buFontTx/>
              <a:buChar char="-"/>
            </a:pPr>
            <a:r>
              <a:rPr lang="de-DE" sz="2400" dirty="0" smtClean="0"/>
              <a:t>Sampling </a:t>
            </a:r>
            <a:r>
              <a:rPr lang="de-DE" sz="2400" dirty="0" err="1" smtClean="0"/>
              <a:t>procedures</a:t>
            </a:r>
            <a:r>
              <a:rPr lang="de-DE" sz="2400" dirty="0" smtClean="0"/>
              <a:t> </a:t>
            </a:r>
            <a:r>
              <a:rPr lang="de-DE" sz="2400" dirty="0" err="1" smtClean="0"/>
              <a:t>need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</a:t>
            </a:r>
            <a:r>
              <a:rPr lang="de-DE" sz="2400" dirty="0" err="1" smtClean="0"/>
              <a:t>be</a:t>
            </a:r>
            <a:r>
              <a:rPr lang="de-DE" sz="2400" dirty="0" smtClean="0"/>
              <a:t> </a:t>
            </a:r>
            <a:r>
              <a:rPr lang="de-DE" sz="2400" dirty="0" err="1" smtClean="0"/>
              <a:t>harmonized</a:t>
            </a:r>
            <a:r>
              <a:rPr lang="de-DE" sz="2400" dirty="0" smtClean="0"/>
              <a:t> </a:t>
            </a:r>
          </a:p>
          <a:p>
            <a:pPr>
              <a:buFontTx/>
              <a:buChar char="-"/>
            </a:pPr>
            <a:r>
              <a:rPr lang="de-DE" sz="2400" dirty="0" err="1" smtClean="0"/>
              <a:t>Learn</a:t>
            </a:r>
            <a:r>
              <a:rPr lang="de-DE" sz="2400" dirty="0" smtClean="0"/>
              <a:t> </a:t>
            </a:r>
            <a:r>
              <a:rPr lang="de-DE" sz="2400" dirty="0" err="1" smtClean="0"/>
              <a:t>from</a:t>
            </a:r>
            <a:r>
              <a:rPr lang="de-DE" sz="2400" dirty="0" smtClean="0"/>
              <a:t> </a:t>
            </a:r>
            <a:r>
              <a:rPr lang="de-DE" sz="2400" dirty="0" err="1" smtClean="0"/>
              <a:t>previous</a:t>
            </a:r>
            <a:r>
              <a:rPr lang="de-DE" sz="2400" dirty="0" smtClean="0"/>
              <a:t> </a:t>
            </a:r>
            <a:r>
              <a:rPr lang="de-DE" sz="2400" dirty="0" err="1" smtClean="0"/>
              <a:t>monitoring</a:t>
            </a:r>
            <a:r>
              <a:rPr lang="de-DE" sz="2400" dirty="0" smtClean="0"/>
              <a:t> </a:t>
            </a:r>
            <a:r>
              <a:rPr lang="de-DE" sz="2400" dirty="0" err="1" smtClean="0"/>
              <a:t>studies</a:t>
            </a:r>
            <a:r>
              <a:rPr lang="de-DE" sz="2400" dirty="0" smtClean="0"/>
              <a:t> (</a:t>
            </a:r>
            <a:r>
              <a:rPr lang="de-DE" sz="2400" dirty="0" smtClean="0"/>
              <a:t>national, </a:t>
            </a:r>
            <a:r>
              <a:rPr lang="de-DE" sz="2400" dirty="0" smtClean="0"/>
              <a:t>regional, EU-</a:t>
            </a:r>
            <a:r>
              <a:rPr lang="de-DE" sz="2400" dirty="0" err="1" smtClean="0"/>
              <a:t>wide</a:t>
            </a:r>
            <a:r>
              <a:rPr lang="de-DE" sz="2400" dirty="0" smtClean="0"/>
              <a:t>, …)</a:t>
            </a:r>
          </a:p>
          <a:p>
            <a:pPr>
              <a:buFontTx/>
              <a:buChar char="-"/>
            </a:pPr>
            <a:r>
              <a:rPr lang="de-DE" sz="2400" dirty="0" smtClean="0"/>
              <a:t>A </a:t>
            </a:r>
            <a:r>
              <a:rPr lang="de-DE" sz="2400" dirty="0" err="1" smtClean="0"/>
              <a:t>momentum</a:t>
            </a:r>
            <a:r>
              <a:rPr lang="de-DE" sz="2400" dirty="0" smtClean="0"/>
              <a:t> </a:t>
            </a:r>
            <a:r>
              <a:rPr lang="de-DE" sz="2400" dirty="0" err="1" smtClean="0"/>
              <a:t>is</a:t>
            </a:r>
            <a:r>
              <a:rPr lang="de-DE" sz="2400" dirty="0" smtClean="0"/>
              <a:t> </a:t>
            </a:r>
            <a:r>
              <a:rPr lang="de-DE" sz="2400" dirty="0" err="1" smtClean="0"/>
              <a:t>needed</a:t>
            </a:r>
            <a:r>
              <a:rPr lang="de-DE" sz="2400" dirty="0" smtClean="0"/>
              <a:t> </a:t>
            </a:r>
            <a:r>
              <a:rPr lang="de-DE" sz="2400" dirty="0" err="1" smtClean="0"/>
              <a:t>for</a:t>
            </a:r>
            <a:r>
              <a:rPr lang="de-DE" sz="2400" dirty="0" smtClean="0"/>
              <a:t> an EU-</a:t>
            </a:r>
            <a:r>
              <a:rPr lang="de-DE" sz="2400" dirty="0" err="1" smtClean="0"/>
              <a:t>wide</a:t>
            </a:r>
            <a:r>
              <a:rPr lang="de-DE" sz="2400" dirty="0" smtClean="0"/>
              <a:t> </a:t>
            </a:r>
            <a:r>
              <a:rPr lang="de-DE" sz="2400" dirty="0" err="1" smtClean="0"/>
              <a:t>soil</a:t>
            </a:r>
            <a:r>
              <a:rPr lang="de-DE" sz="2400" dirty="0" smtClean="0"/>
              <a:t> </a:t>
            </a:r>
            <a:r>
              <a:rPr lang="de-DE" sz="2400" dirty="0" err="1" smtClean="0"/>
              <a:t>survey</a:t>
            </a:r>
            <a:endParaRPr lang="de-DE" sz="2400" dirty="0" smtClean="0"/>
          </a:p>
          <a:p>
            <a:pPr>
              <a:buNone/>
            </a:pPr>
            <a:endParaRPr lang="de-DE" sz="2400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179388" y="201613"/>
            <a:ext cx="8713092" cy="995139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de-DE" b="1" dirty="0" err="1" smtClean="0"/>
              <a:t>Conclusions</a:t>
            </a:r>
            <a:endParaRPr lang="de-DE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418183"/>
            <a:ext cx="7272337" cy="490537"/>
          </a:xfrm>
        </p:spPr>
        <p:txBody>
          <a:bodyPr/>
          <a:lstStyle/>
          <a:p>
            <a:r>
              <a:rPr lang="de-DE" b="1" dirty="0" smtClean="0"/>
              <a:t>BZE </a:t>
            </a:r>
            <a:r>
              <a:rPr lang="de-DE" b="1" dirty="0" err="1" smtClean="0"/>
              <a:t>Organics</a:t>
            </a:r>
            <a:r>
              <a:rPr lang="de-DE" b="1" dirty="0" smtClean="0"/>
              <a:t> – </a:t>
            </a:r>
            <a:r>
              <a:rPr lang="de-DE" b="1" dirty="0" err="1" smtClean="0"/>
              <a:t>main</a:t>
            </a:r>
            <a:r>
              <a:rPr lang="de-DE" b="1" dirty="0" smtClean="0"/>
              <a:t> </a:t>
            </a:r>
            <a:r>
              <a:rPr lang="de-DE" b="1" dirty="0" err="1" smtClean="0"/>
              <a:t>study</a:t>
            </a:r>
            <a:endParaRPr lang="de-DE" b="1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28873" y="1268760"/>
            <a:ext cx="7775575" cy="48958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477 </a:t>
            </a:r>
            <a:r>
              <a:rPr kumimoji="0" lang="de-DE" sz="24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plots</a:t>
            </a:r>
            <a:r>
              <a:rPr kumimoji="0" lang="de-DE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x 3 </a:t>
            </a:r>
            <a:r>
              <a:rPr kumimoji="0" lang="de-DE" sz="24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soil</a:t>
            </a:r>
            <a:r>
              <a:rPr kumimoji="0" lang="de-DE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24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layer</a:t>
            </a:r>
            <a:r>
              <a:rPr lang="de-DE" sz="2400" kern="0" dirty="0" smtClean="0">
                <a:latin typeface="+mn-lt"/>
                <a:cs typeface="+mn-cs"/>
              </a:rPr>
              <a:t>s</a:t>
            </a:r>
            <a:r>
              <a:rPr kumimoji="0" lang="de-DE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/ </a:t>
            </a:r>
            <a:r>
              <a:rPr kumimoji="0" lang="de-DE" sz="24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horizons</a:t>
            </a:r>
            <a:endParaRPr kumimoji="0" lang="de-DE" sz="24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à"/>
              <a:tabLst/>
              <a:defRPr/>
            </a:pPr>
            <a:r>
              <a:rPr kumimoji="0" lang="de-DE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1.431 </a:t>
            </a:r>
            <a:r>
              <a:rPr kumimoji="0" lang="de-DE" sz="24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samples</a:t>
            </a:r>
            <a:r>
              <a:rPr kumimoji="0" lang="de-DE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 + 300 QC </a:t>
            </a:r>
            <a:r>
              <a:rPr kumimoji="0" lang="de-DE" sz="24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samples</a:t>
            </a:r>
            <a:endParaRPr kumimoji="0" lang="de-DE" sz="24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Wingdings" pitchFamily="2" charset="2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 1.731 </a:t>
            </a:r>
            <a:r>
              <a:rPr kumimoji="0" lang="de-DE" sz="24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samples</a:t>
            </a:r>
            <a:endParaRPr kumimoji="0" lang="de-DE" sz="24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Wingdings" pitchFamily="2" charset="2"/>
            </a:endParaRPr>
          </a:p>
          <a:p>
            <a:pPr marL="342900" lvl="0" indent="-342900" eaLnBrk="0" hangingPunct="0">
              <a:spcBef>
                <a:spcPct val="20000"/>
              </a:spcBef>
            </a:pPr>
            <a:r>
              <a:rPr lang="de-DE" sz="2400" kern="0" dirty="0" smtClean="0">
                <a:sym typeface="Wingdings" pitchFamily="2" charset="2"/>
              </a:rPr>
              <a:t> </a:t>
            </a:r>
            <a:r>
              <a:rPr kumimoji="0" lang="de-DE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34 </a:t>
            </a:r>
            <a:r>
              <a:rPr kumimoji="0" lang="de-DE" sz="24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analytes</a:t>
            </a:r>
            <a:r>
              <a:rPr kumimoji="0" lang="de-DE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 (LOQ ~ 1 </a:t>
            </a:r>
            <a:r>
              <a:rPr kumimoji="0" lang="de-DE" sz="24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ng</a:t>
            </a:r>
            <a:r>
              <a:rPr kumimoji="0" lang="de-DE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 / g </a:t>
            </a:r>
            <a:r>
              <a:rPr kumimoji="0" lang="de-DE" sz="24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d.m</a:t>
            </a:r>
            <a:r>
              <a:rPr kumimoji="0" lang="de-DE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.)</a:t>
            </a:r>
          </a:p>
          <a:p>
            <a:pPr marL="342900" marR="0" indent="20638" defTabSz="914400" eaLnBrk="0" latinLnBrk="0" hangingPunct="0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  <a:tabLst/>
              <a:defRPr/>
            </a:pPr>
            <a:r>
              <a:rPr lang="de-DE" kern="0" dirty="0" smtClean="0"/>
              <a:t>16 PAH (EPA)</a:t>
            </a:r>
          </a:p>
          <a:p>
            <a:pPr marL="342900" lvl="0" indent="20638" eaLnBrk="0" hangingPunct="0">
              <a:spcBef>
                <a:spcPct val="20000"/>
              </a:spcBef>
            </a:pPr>
            <a:r>
              <a:rPr lang="de-DE" kern="0" dirty="0" smtClean="0"/>
              <a:t>6 </a:t>
            </a:r>
            <a:r>
              <a:rPr lang="de-DE" kern="0" dirty="0" err="1" smtClean="0"/>
              <a:t>indicator</a:t>
            </a:r>
            <a:r>
              <a:rPr lang="de-DE" kern="0" dirty="0" smtClean="0"/>
              <a:t> PCBs </a:t>
            </a:r>
          </a:p>
          <a:p>
            <a:pPr marL="342900" marR="0" lvl="0" indent="2063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HCH</a:t>
            </a:r>
          </a:p>
          <a:p>
            <a:pPr marL="342900" marR="0" lvl="0" indent="2063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HCB </a:t>
            </a:r>
          </a:p>
          <a:p>
            <a:pPr marL="342900" marR="0" lvl="0" indent="2063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Aldrin / </a:t>
            </a:r>
            <a:r>
              <a:rPr kumimoji="0" lang="de-DE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Dieldrin</a:t>
            </a:r>
            <a:r>
              <a:rPr kumimoji="0" lang="de-DE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2063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DDx</a:t>
            </a:r>
            <a:r>
              <a:rPr kumimoji="0" lang="de-DE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à"/>
              <a:tabLst/>
              <a:defRPr/>
            </a:pPr>
            <a:r>
              <a:rPr kumimoji="0" lang="de-DE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60,000 </a:t>
            </a:r>
            <a:r>
              <a:rPr lang="de-DE" sz="2400" kern="0" dirty="0" err="1" smtClean="0">
                <a:latin typeface="+mn-lt"/>
                <a:cs typeface="+mn-cs"/>
                <a:sym typeface="Wingdings" pitchFamily="2" charset="2"/>
              </a:rPr>
              <a:t>analytical</a:t>
            </a:r>
            <a:r>
              <a:rPr lang="de-DE" sz="2400" kern="0" dirty="0" smtClean="0">
                <a:latin typeface="+mn-lt"/>
                <a:cs typeface="+mn-cs"/>
                <a:sym typeface="Wingdings" pitchFamily="2" charset="2"/>
              </a:rPr>
              <a:t> </a:t>
            </a:r>
            <a:r>
              <a:rPr lang="de-DE" sz="2400" kern="0" dirty="0" err="1" smtClean="0">
                <a:latin typeface="+mn-lt"/>
                <a:cs typeface="+mn-cs"/>
                <a:sym typeface="Wingdings" pitchFamily="2" charset="2"/>
              </a:rPr>
              <a:t>data</a:t>
            </a:r>
            <a:r>
              <a:rPr lang="de-DE" sz="2400" kern="0" dirty="0" smtClean="0">
                <a:latin typeface="+mn-lt"/>
                <a:cs typeface="+mn-cs"/>
                <a:sym typeface="Wingdings" pitchFamily="2" charset="2"/>
              </a:rPr>
              <a:t>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de-DE" sz="2400" kern="0" dirty="0" smtClean="0">
                <a:latin typeface="+mn-lt"/>
                <a:cs typeface="+mn-cs"/>
                <a:sym typeface="Wingdings" pitchFamily="2" charset="2"/>
              </a:rPr>
              <a:t>	+ additional </a:t>
            </a:r>
            <a:r>
              <a:rPr lang="de-DE" sz="2400" kern="0" dirty="0" err="1" smtClean="0">
                <a:latin typeface="+mn-lt"/>
                <a:cs typeface="+mn-cs"/>
                <a:sym typeface="Wingdings" pitchFamily="2" charset="2"/>
              </a:rPr>
              <a:t>information</a:t>
            </a:r>
            <a:r>
              <a:rPr lang="de-DE" sz="2400" kern="0" dirty="0" smtClean="0">
                <a:latin typeface="+mn-lt"/>
                <a:cs typeface="+mn-cs"/>
                <a:sym typeface="Wingdings" pitchFamily="2" charset="2"/>
              </a:rPr>
              <a:t> </a:t>
            </a:r>
            <a:r>
              <a:rPr lang="de-DE" sz="2400" kern="0" dirty="0" err="1" smtClean="0">
                <a:latin typeface="+mn-lt"/>
                <a:cs typeface="+mn-cs"/>
                <a:sym typeface="Wingdings" pitchFamily="2" charset="2"/>
              </a:rPr>
              <a:t>of</a:t>
            </a:r>
            <a:r>
              <a:rPr lang="de-DE" sz="2400" kern="0" dirty="0" smtClean="0">
                <a:latin typeface="+mn-lt"/>
                <a:cs typeface="+mn-cs"/>
                <a:sym typeface="Wingdings" pitchFamily="2" charset="2"/>
              </a:rPr>
              <a:t> </a:t>
            </a:r>
            <a:r>
              <a:rPr lang="de-DE" sz="2400" kern="0" dirty="0" err="1" smtClean="0">
                <a:latin typeface="+mn-lt"/>
                <a:cs typeface="+mn-cs"/>
                <a:sym typeface="Wingdings" pitchFamily="2" charset="2"/>
              </a:rPr>
              <a:t>sampling</a:t>
            </a:r>
            <a:r>
              <a:rPr lang="de-DE" sz="2400" kern="0" dirty="0" smtClean="0">
                <a:latin typeface="+mn-lt"/>
                <a:cs typeface="+mn-cs"/>
                <a:sym typeface="Wingdings" pitchFamily="2" charset="2"/>
              </a:rPr>
              <a:t> </a:t>
            </a:r>
            <a:r>
              <a:rPr lang="de-DE" sz="2400" kern="0" dirty="0" err="1" smtClean="0">
                <a:latin typeface="+mn-lt"/>
                <a:cs typeface="+mn-cs"/>
                <a:sym typeface="Wingdings" pitchFamily="2" charset="2"/>
              </a:rPr>
              <a:t>sites</a:t>
            </a:r>
            <a:endParaRPr kumimoji="0" lang="de-DE" sz="24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Wingdings" pitchFamily="2" charset="2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692696"/>
            <a:ext cx="8064896" cy="4248472"/>
          </a:xfrm>
        </p:spPr>
        <p:txBody>
          <a:bodyPr/>
          <a:lstStyle/>
          <a:p>
            <a:pPr algn="l"/>
            <a:r>
              <a:rPr lang="de-DE" sz="2000" b="1" dirty="0" smtClean="0"/>
              <a:t>Sampling</a:t>
            </a:r>
            <a:br>
              <a:rPr lang="de-DE" sz="2000" b="1" dirty="0" smtClean="0"/>
            </a:br>
            <a:r>
              <a:rPr lang="de-DE" sz="2000" b="1" dirty="0" smtClean="0"/>
              <a:t/>
            </a:r>
            <a:br>
              <a:rPr lang="de-DE" sz="2000" b="1" dirty="0" smtClean="0"/>
            </a:br>
            <a:r>
              <a:rPr lang="de-DE" sz="1800" b="1" dirty="0" smtClean="0"/>
              <a:t>bfh-web.fh-eberswalde.de/</a:t>
            </a:r>
            <a:r>
              <a:rPr lang="de-DE" sz="1800" b="1" dirty="0" err="1" smtClean="0"/>
              <a:t>bze</a:t>
            </a:r>
            <a:r>
              <a:rPr lang="de-DE" sz="1800" b="1" dirty="0" smtClean="0"/>
              <a:t>/</a:t>
            </a:r>
            <a:r>
              <a:rPr lang="de-DE" sz="1800" b="1" dirty="0" err="1" smtClean="0"/>
              <a:t>upload</a:t>
            </a:r>
            <a:r>
              <a:rPr lang="de-DE" sz="1800" b="1" dirty="0" smtClean="0"/>
              <a:t>/Arbeitsanleitung/Arbeitsanleitung.zip </a:t>
            </a:r>
            <a:br>
              <a:rPr lang="de-DE" sz="1800" b="1" dirty="0" smtClean="0"/>
            </a:br>
            <a:r>
              <a:rPr lang="de-DE" sz="1600" dirty="0" smtClean="0"/>
              <a:t>Arbeitsanleitung </a:t>
            </a:r>
            <a:r>
              <a:rPr lang="de-DE" sz="1600" dirty="0" err="1" smtClean="0"/>
              <a:t>für</a:t>
            </a:r>
            <a:r>
              <a:rPr lang="de-DE" sz="1600" dirty="0" smtClean="0"/>
              <a:t> die zweite bundesweite Bodenzustandserhebung im Wald (BZE II)</a:t>
            </a:r>
            <a:r>
              <a:rPr lang="de-DE" sz="1800" dirty="0" smtClean="0"/>
              <a:t/>
            </a:r>
            <a:br>
              <a:rPr lang="de-DE" sz="1800" dirty="0" smtClean="0"/>
            </a:br>
            <a:r>
              <a:rPr lang="de-DE" sz="1800" dirty="0" smtClean="0"/>
              <a:t/>
            </a:r>
            <a:br>
              <a:rPr lang="de-DE" sz="1800" dirty="0" smtClean="0"/>
            </a:br>
            <a:r>
              <a:rPr lang="de-DE" sz="1800" b="1" dirty="0" smtClean="0"/>
              <a:t>www.ti.bund.de/no_cache/en/startseite/institutes/forest-ecosystems/research-projects/national-soil-survey/</a:t>
            </a:r>
            <a:r>
              <a:rPr lang="en-US" sz="1800" b="1" dirty="0" smtClean="0"/>
              <a:t>about.html</a:t>
            </a:r>
            <a:r>
              <a:rPr lang="de-DE" sz="1800" b="1" dirty="0" smtClean="0"/>
              <a:t/>
            </a:r>
            <a:br>
              <a:rPr lang="de-DE" sz="1800" b="1" dirty="0" smtClean="0"/>
            </a:br>
            <a:r>
              <a:rPr lang="de-DE" sz="1800" b="1" dirty="0" smtClean="0"/>
              <a:t/>
            </a:r>
            <a:br>
              <a:rPr lang="de-DE" sz="1800" b="1" dirty="0" smtClean="0"/>
            </a:br>
            <a:r>
              <a:rPr lang="de-DE" sz="1800" b="1" dirty="0" smtClean="0"/>
              <a:t>Analytical </a:t>
            </a:r>
            <a:r>
              <a:rPr lang="de-DE" sz="1800" b="1" dirty="0" err="1" smtClean="0"/>
              <a:t>method</a:t>
            </a:r>
            <a:r>
              <a:rPr lang="de-DE" sz="1800" b="1" dirty="0" smtClean="0"/>
              <a:t/>
            </a:r>
            <a:br>
              <a:rPr lang="de-DE" sz="1800" b="1" dirty="0" smtClean="0"/>
            </a:br>
            <a:r>
              <a:rPr lang="de-DE" sz="1800" b="1" dirty="0" smtClean="0"/>
              <a:t/>
            </a:r>
            <a:br>
              <a:rPr lang="de-DE" sz="1800" b="1" dirty="0" smtClean="0"/>
            </a:br>
            <a:r>
              <a:rPr lang="de-DE" sz="1800" b="1" dirty="0" err="1" smtClean="0"/>
              <a:t>Soils</a:t>
            </a:r>
            <a:r>
              <a:rPr lang="de-DE" sz="1800" b="1" dirty="0" smtClean="0"/>
              <a:t> Sediments (2010) </a:t>
            </a:r>
            <a:r>
              <a:rPr lang="de-DE" sz="1800" b="1" i="1" dirty="0" smtClean="0"/>
              <a:t>10.</a:t>
            </a:r>
            <a:r>
              <a:rPr lang="de-DE" sz="1800" b="1" dirty="0" smtClean="0"/>
              <a:t> 1487–1498</a:t>
            </a:r>
            <a:br>
              <a:rPr lang="de-DE" sz="1800" b="1" dirty="0" smtClean="0"/>
            </a:br>
            <a:r>
              <a:rPr lang="en-US" sz="1600" dirty="0" smtClean="0"/>
              <a:t>Multi-residue analysis of PAH. PCB. and OCP optimized for organic matter of forest soil. </a:t>
            </a:r>
            <a:r>
              <a:rPr lang="de-DE" sz="1600" dirty="0" smtClean="0"/>
              <a:t>P </a:t>
            </a:r>
            <a:r>
              <a:rPr lang="de-DE" sz="1600" dirty="0" err="1" smtClean="0"/>
              <a:t>Lehnik</a:t>
            </a:r>
            <a:r>
              <a:rPr lang="de-DE" sz="1600" dirty="0" smtClean="0"/>
              <a:t>-</a:t>
            </a:r>
            <a:r>
              <a:rPr lang="de-DE" sz="1600" dirty="0" err="1" smtClean="0"/>
              <a:t>Habrink</a:t>
            </a:r>
            <a:r>
              <a:rPr lang="de-DE" sz="1600" dirty="0" smtClean="0"/>
              <a:t>, S Hein, T </a:t>
            </a:r>
            <a:r>
              <a:rPr lang="de-DE" sz="1600" dirty="0" err="1" smtClean="0"/>
              <a:t>Win</a:t>
            </a:r>
            <a:r>
              <a:rPr lang="de-DE" sz="1600" dirty="0" smtClean="0"/>
              <a:t>, W Bremser, I Nehls</a:t>
            </a:r>
            <a:endParaRPr lang="de-DE" sz="1800" dirty="0"/>
          </a:p>
        </p:txBody>
      </p: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609600" y="4797152"/>
            <a:ext cx="7924800" cy="1393825"/>
            <a:chOff x="384" y="3202"/>
            <a:chExt cx="4992" cy="878"/>
          </a:xfrm>
        </p:grpSpPr>
        <p:pic>
          <p:nvPicPr>
            <p:cNvPr id="5" name="Picture 6" descr="waldboden-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80" y="3202"/>
              <a:ext cx="1248" cy="8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7" descr="KGRuBet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32" y="3202"/>
              <a:ext cx="1248" cy="8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8" descr="waldboden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84" y="3202"/>
              <a:ext cx="1248" cy="8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9" descr="waldboden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128" y="3202"/>
              <a:ext cx="1248" cy="8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Titel 1"/>
          <p:cNvSpPr txBox="1">
            <a:spLocks/>
          </p:cNvSpPr>
          <p:nvPr/>
        </p:nvSpPr>
        <p:spPr bwMode="auto">
          <a:xfrm>
            <a:off x="539552" y="418183"/>
            <a:ext cx="7272337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Papers</a:t>
            </a:r>
            <a:endParaRPr kumimoji="0" lang="de-DE" sz="32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1196752"/>
            <a:ext cx="8064896" cy="3600400"/>
          </a:xfrm>
        </p:spPr>
        <p:txBody>
          <a:bodyPr/>
          <a:lstStyle/>
          <a:p>
            <a:pPr algn="l"/>
            <a:r>
              <a:rPr lang="de-DE" sz="1600" b="1" dirty="0" err="1" smtClean="0"/>
              <a:t>Environ</a:t>
            </a:r>
            <a:r>
              <a:rPr lang="de-DE" sz="1600" b="1" dirty="0" smtClean="0"/>
              <a:t>. </a:t>
            </a:r>
            <a:r>
              <a:rPr lang="de-DE" sz="1600" b="1" dirty="0" err="1" smtClean="0"/>
              <a:t>Sci</a:t>
            </a:r>
            <a:r>
              <a:rPr lang="de-DE" sz="1600" b="1" dirty="0" smtClean="0"/>
              <a:t>. </a:t>
            </a:r>
            <a:r>
              <a:rPr lang="de-DE" sz="1600" b="1" dirty="0" err="1" smtClean="0"/>
              <a:t>Technol</a:t>
            </a:r>
            <a:r>
              <a:rPr lang="de-DE" sz="1600" b="1" dirty="0" smtClean="0"/>
              <a:t>. (2013) </a:t>
            </a:r>
            <a:r>
              <a:rPr lang="de-DE" sz="1600" b="1" i="1" dirty="0" smtClean="0"/>
              <a:t>47</a:t>
            </a:r>
            <a:r>
              <a:rPr lang="de-DE" sz="1600" b="1" dirty="0" smtClean="0"/>
              <a:t>, 12703−12714</a:t>
            </a:r>
            <a:r>
              <a:rPr lang="en-US" sz="1600" b="1" dirty="0" smtClean="0"/>
              <a:t>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Levels and Spatial Distribution of Persistent Organic Pollutants in the Environment: A Case Study of German Forest Soils</a:t>
            </a:r>
            <a:br>
              <a:rPr lang="en-US" sz="1600" dirty="0" smtClean="0"/>
            </a:br>
            <a:r>
              <a:rPr lang="de-DE" sz="1600" dirty="0" smtClean="0"/>
              <a:t>B Aichner, B M Bussian, P </a:t>
            </a:r>
            <a:r>
              <a:rPr lang="de-DE" sz="1600" dirty="0" err="1" smtClean="0"/>
              <a:t>Lehnik</a:t>
            </a:r>
            <a:r>
              <a:rPr lang="de-DE" sz="1600" dirty="0" smtClean="0"/>
              <a:t>-</a:t>
            </a:r>
            <a:r>
              <a:rPr lang="de-DE" sz="1600" dirty="0" err="1" smtClean="0"/>
              <a:t>Habrink</a:t>
            </a:r>
            <a:r>
              <a:rPr lang="de-DE" sz="1600" dirty="0" smtClean="0"/>
              <a:t>, S Hein</a:t>
            </a:r>
            <a:br>
              <a:rPr lang="de-DE" sz="1600" dirty="0" smtClean="0"/>
            </a:br>
            <a:r>
              <a:rPr lang="de-DE" sz="1600" dirty="0" smtClean="0"/>
              <a:t/>
            </a:r>
            <a:br>
              <a:rPr lang="de-DE" sz="1600" dirty="0" smtClean="0"/>
            </a:br>
            <a:r>
              <a:rPr lang="fr-FR" sz="1600" b="1" dirty="0" smtClean="0"/>
              <a:t>Environmental Pollution (2015) </a:t>
            </a:r>
            <a:r>
              <a:rPr lang="fr-FR" sz="1600" b="1" i="1" dirty="0" smtClean="0"/>
              <a:t>203</a:t>
            </a:r>
            <a:r>
              <a:rPr lang="fr-FR" sz="1600" b="1" dirty="0" smtClean="0"/>
              <a:t>, 31–39 </a:t>
            </a:r>
            <a:br>
              <a:rPr lang="fr-FR" sz="1600" b="1" dirty="0" smtClean="0"/>
            </a:br>
            <a:r>
              <a:rPr lang="en-US" sz="1600" dirty="0" smtClean="0"/>
              <a:t>Regionalized concentrations and fingerprints of polycyclic aromatic hydrocarbons (PAHs) in German forest soils</a:t>
            </a:r>
            <a:br>
              <a:rPr lang="en-US" sz="1600" dirty="0" smtClean="0"/>
            </a:br>
            <a:r>
              <a:rPr lang="de-DE" sz="1600" dirty="0" smtClean="0"/>
              <a:t>B Aichner, B M Bussian, P </a:t>
            </a:r>
            <a:r>
              <a:rPr lang="de-DE" sz="1600" dirty="0" err="1" smtClean="0"/>
              <a:t>Lehnik</a:t>
            </a:r>
            <a:r>
              <a:rPr lang="de-DE" sz="1600" dirty="0" smtClean="0"/>
              <a:t>-</a:t>
            </a:r>
            <a:r>
              <a:rPr lang="de-DE" sz="1600" dirty="0" err="1" smtClean="0"/>
              <a:t>Habrink</a:t>
            </a:r>
            <a:r>
              <a:rPr lang="de-DE" sz="1600" dirty="0" smtClean="0"/>
              <a:t>, S Hein</a:t>
            </a:r>
            <a:br>
              <a:rPr lang="de-DE" sz="1600" dirty="0" smtClean="0"/>
            </a:br>
            <a:r>
              <a:rPr lang="de-DE" sz="1600" dirty="0" smtClean="0"/>
              <a:t/>
            </a:r>
            <a:br>
              <a:rPr lang="de-DE" sz="1600" dirty="0" smtClean="0"/>
            </a:br>
            <a:r>
              <a:rPr lang="de-DE" sz="1600" b="1" dirty="0" err="1" smtClean="0"/>
              <a:t>submitted</a:t>
            </a:r>
            <a:r>
              <a:rPr lang="fr-FR" sz="1600" dirty="0" smtClean="0"/>
              <a:t/>
            </a:r>
            <a:br>
              <a:rPr lang="fr-FR" sz="1600" dirty="0" smtClean="0"/>
            </a:br>
            <a:r>
              <a:rPr lang="de-DE" sz="1600" dirty="0" smtClean="0"/>
              <a:t>Persistent </a:t>
            </a:r>
            <a:r>
              <a:rPr lang="de-DE" sz="1600" dirty="0" err="1" smtClean="0"/>
              <a:t>endosulfan</a:t>
            </a:r>
            <a:r>
              <a:rPr lang="de-DE" sz="1600" dirty="0" smtClean="0"/>
              <a:t> </a:t>
            </a:r>
            <a:r>
              <a:rPr lang="de-DE" sz="1600" dirty="0" err="1" smtClean="0"/>
              <a:t>sulfate</a:t>
            </a:r>
            <a:r>
              <a:rPr lang="de-DE" sz="1600" dirty="0" smtClean="0"/>
              <a:t> </a:t>
            </a:r>
            <a:r>
              <a:rPr lang="de-DE" sz="1600" dirty="0" err="1" smtClean="0"/>
              <a:t>is</a:t>
            </a:r>
            <a:r>
              <a:rPr lang="de-DE" sz="1600" dirty="0" smtClean="0"/>
              <a:t> </a:t>
            </a:r>
            <a:r>
              <a:rPr lang="de-DE" sz="1600" dirty="0" err="1" smtClean="0"/>
              <a:t>found</a:t>
            </a:r>
            <a:r>
              <a:rPr lang="de-DE" sz="1600" dirty="0" smtClean="0"/>
              <a:t> </a:t>
            </a:r>
            <a:r>
              <a:rPr lang="de-DE" sz="1600" dirty="0" err="1" smtClean="0"/>
              <a:t>with</a:t>
            </a:r>
            <a:r>
              <a:rPr lang="de-DE" sz="1600" dirty="0" smtClean="0"/>
              <a:t> </a:t>
            </a:r>
            <a:r>
              <a:rPr lang="de-DE" sz="1600" dirty="0" err="1" smtClean="0"/>
              <a:t>highest</a:t>
            </a:r>
            <a:r>
              <a:rPr lang="de-DE" sz="1600" dirty="0" smtClean="0"/>
              <a:t> </a:t>
            </a:r>
            <a:r>
              <a:rPr lang="de-DE" sz="1600" dirty="0" err="1" smtClean="0"/>
              <a:t>abundance</a:t>
            </a:r>
            <a:r>
              <a:rPr lang="de-DE" sz="1600" dirty="0" smtClean="0"/>
              <a:t> </a:t>
            </a:r>
            <a:r>
              <a:rPr lang="de-DE" sz="1600" dirty="0" err="1" smtClean="0"/>
              <a:t>among</a:t>
            </a:r>
            <a:r>
              <a:rPr lang="de-DE" sz="1600" dirty="0" smtClean="0"/>
              <a:t> </a:t>
            </a:r>
            <a:r>
              <a:rPr lang="de-DE" sz="1600" dirty="0" err="1" smtClean="0"/>
              <a:t>endosulfan</a:t>
            </a:r>
            <a:r>
              <a:rPr lang="de-DE" sz="1600" dirty="0" smtClean="0"/>
              <a:t> I. II. </a:t>
            </a:r>
            <a:r>
              <a:rPr lang="de-DE" sz="1600" dirty="0" err="1" smtClean="0"/>
              <a:t>and</a:t>
            </a:r>
            <a:r>
              <a:rPr lang="de-DE" sz="1600" dirty="0" smtClean="0"/>
              <a:t> </a:t>
            </a:r>
            <a:r>
              <a:rPr lang="de-DE" sz="1600" dirty="0" err="1" smtClean="0"/>
              <a:t>sulfate</a:t>
            </a:r>
            <a:r>
              <a:rPr lang="de-DE" sz="1600" dirty="0" smtClean="0"/>
              <a:t> in German </a:t>
            </a:r>
            <a:r>
              <a:rPr lang="de-DE" sz="1600" dirty="0" err="1" smtClean="0"/>
              <a:t>forest</a:t>
            </a:r>
            <a:r>
              <a:rPr lang="de-DE" sz="1600" dirty="0" smtClean="0"/>
              <a:t> </a:t>
            </a:r>
            <a:r>
              <a:rPr lang="de-DE" sz="1600" dirty="0" err="1" smtClean="0"/>
              <a:t>soils</a:t>
            </a:r>
            <a:r>
              <a:rPr lang="de-DE" sz="1600" dirty="0" smtClean="0"/>
              <a:t> </a:t>
            </a:r>
            <a:r>
              <a:rPr lang="en-US" sz="1600" dirty="0" smtClean="0"/>
              <a:t> </a:t>
            </a:r>
            <a:r>
              <a:rPr lang="de-DE" sz="1600" dirty="0" smtClean="0"/>
              <a:t/>
            </a:r>
            <a:br>
              <a:rPr lang="de-DE" sz="1600" dirty="0" smtClean="0"/>
            </a:br>
            <a:r>
              <a:rPr lang="de-DE" sz="1600" dirty="0" smtClean="0"/>
              <a:t>B M Bussian, M Pandelova, P </a:t>
            </a:r>
            <a:r>
              <a:rPr lang="de-DE" sz="1600" dirty="0" err="1" smtClean="0"/>
              <a:t>Lehnik</a:t>
            </a:r>
            <a:r>
              <a:rPr lang="de-DE" sz="1600" dirty="0" smtClean="0"/>
              <a:t>-</a:t>
            </a:r>
            <a:r>
              <a:rPr lang="de-DE" sz="1600" dirty="0" err="1" smtClean="0"/>
              <a:t>Habrink</a:t>
            </a:r>
            <a:r>
              <a:rPr lang="de-DE" sz="1600" dirty="0" smtClean="0"/>
              <a:t>, B Aichner, B Henkelmann, K-W Schramm</a:t>
            </a:r>
            <a:endParaRPr lang="de-DE" sz="1600" dirty="0"/>
          </a:p>
        </p:txBody>
      </p: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609600" y="4797152"/>
            <a:ext cx="7924800" cy="1393825"/>
            <a:chOff x="384" y="3202"/>
            <a:chExt cx="4992" cy="878"/>
          </a:xfrm>
        </p:grpSpPr>
        <p:pic>
          <p:nvPicPr>
            <p:cNvPr id="5" name="Picture 6" descr="waldboden-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80" y="3202"/>
              <a:ext cx="1248" cy="8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7" descr="KGRuBet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32" y="3202"/>
              <a:ext cx="1248" cy="8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8" descr="waldboden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84" y="3202"/>
              <a:ext cx="1248" cy="8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9" descr="waldboden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128" y="3202"/>
              <a:ext cx="1248" cy="8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Titel 1"/>
          <p:cNvSpPr txBox="1">
            <a:spLocks/>
          </p:cNvSpPr>
          <p:nvPr/>
        </p:nvSpPr>
        <p:spPr bwMode="auto">
          <a:xfrm>
            <a:off x="539552" y="418183"/>
            <a:ext cx="7272337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Papers</a:t>
            </a:r>
            <a:endParaRPr kumimoji="0" lang="de-DE" sz="32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064425" cy="3096344"/>
          </a:xfrm>
        </p:spPr>
        <p:txBody>
          <a:bodyPr/>
          <a:lstStyle/>
          <a:p>
            <a:r>
              <a:rPr lang="de-DE" b="1" dirty="0" err="1" smtClean="0"/>
              <a:t>Thanks</a:t>
            </a:r>
            <a:r>
              <a:rPr lang="de-DE" b="1" dirty="0" smtClean="0"/>
              <a:t> </a:t>
            </a:r>
            <a:r>
              <a:rPr lang="de-DE" b="1" dirty="0" err="1" smtClean="0"/>
              <a:t>go</a:t>
            </a:r>
            <a:r>
              <a:rPr lang="de-DE" b="1" dirty="0" smtClean="0"/>
              <a:t> </a:t>
            </a:r>
            <a:r>
              <a:rPr lang="de-DE" b="1" dirty="0" err="1" smtClean="0"/>
              <a:t>to</a:t>
            </a:r>
            <a:r>
              <a:rPr lang="de-DE" b="1" dirty="0" smtClean="0"/>
              <a:t> </a:t>
            </a:r>
            <a:r>
              <a:rPr lang="de-DE" b="1" dirty="0" err="1" smtClean="0"/>
              <a:t>our</a:t>
            </a:r>
            <a:r>
              <a:rPr lang="de-DE" b="1" dirty="0" smtClean="0"/>
              <a:t> </a:t>
            </a:r>
            <a:r>
              <a:rPr lang="de-DE" b="1" dirty="0" err="1" smtClean="0"/>
              <a:t>collaborators</a:t>
            </a:r>
            <a:r>
              <a:rPr lang="de-DE" b="1" dirty="0" smtClean="0"/>
              <a:t/>
            </a:r>
            <a:br>
              <a:rPr lang="de-DE" b="1" dirty="0" smtClean="0"/>
            </a:br>
            <a:endParaRPr lang="de-DE" b="1" dirty="0"/>
          </a:p>
        </p:txBody>
      </p:sp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609600" y="3501008"/>
            <a:ext cx="7924800" cy="1393825"/>
            <a:chOff x="384" y="3202"/>
            <a:chExt cx="4992" cy="878"/>
          </a:xfrm>
        </p:grpSpPr>
        <p:pic>
          <p:nvPicPr>
            <p:cNvPr id="5" name="Picture 6" descr="waldboden-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80" y="3202"/>
              <a:ext cx="1248" cy="8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7" descr="KGRuBet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32" y="3202"/>
              <a:ext cx="1248" cy="8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8" descr="waldboden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84" y="3202"/>
              <a:ext cx="1248" cy="8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9" descr="waldboden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128" y="3202"/>
              <a:ext cx="1248" cy="8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Titel 1"/>
          <p:cNvSpPr txBox="1">
            <a:spLocks/>
          </p:cNvSpPr>
          <p:nvPr/>
        </p:nvSpPr>
        <p:spPr bwMode="auto">
          <a:xfrm>
            <a:off x="899592" y="5301208"/>
            <a:ext cx="7272337" cy="675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de-DE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Many</a:t>
            </a:r>
            <a:r>
              <a:rPr kumimoji="0" lang="de-DE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de-DE" sz="3200" b="1" kern="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</a:t>
            </a:r>
            <a:r>
              <a:rPr kumimoji="0" lang="de-DE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hanks</a:t>
            </a:r>
            <a:r>
              <a:rPr kumimoji="0" lang="de-DE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de-DE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for</a:t>
            </a:r>
            <a:r>
              <a:rPr kumimoji="0" lang="de-DE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de-DE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your</a:t>
            </a:r>
            <a:r>
              <a:rPr kumimoji="0" lang="de-DE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de-DE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attention</a:t>
            </a:r>
            <a:endParaRPr kumimoji="0" lang="de-DE" sz="3200" b="1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32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418183"/>
            <a:ext cx="7272337" cy="490537"/>
          </a:xfrm>
        </p:spPr>
        <p:txBody>
          <a:bodyPr/>
          <a:lstStyle/>
          <a:p>
            <a:r>
              <a:rPr lang="de-DE" b="1" dirty="0" smtClean="0"/>
              <a:t>BZE </a:t>
            </a:r>
            <a:r>
              <a:rPr lang="de-DE" b="1" dirty="0" err="1" smtClean="0"/>
              <a:t>Organics</a:t>
            </a:r>
            <a:r>
              <a:rPr lang="de-DE" b="1" dirty="0" smtClean="0"/>
              <a:t> – </a:t>
            </a:r>
            <a:r>
              <a:rPr lang="de-DE" b="1" dirty="0" err="1" smtClean="0"/>
              <a:t>extended</a:t>
            </a:r>
            <a:r>
              <a:rPr lang="de-DE" b="1" dirty="0" smtClean="0"/>
              <a:t> </a:t>
            </a:r>
            <a:r>
              <a:rPr lang="de-DE" b="1" dirty="0" err="1" smtClean="0"/>
              <a:t>study</a:t>
            </a:r>
            <a:endParaRPr lang="de-DE" b="1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83568" y="1124744"/>
            <a:ext cx="7775575" cy="48958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86 </a:t>
            </a:r>
            <a:r>
              <a:rPr kumimoji="0" lang="de-DE" sz="24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plots</a:t>
            </a:r>
            <a:r>
              <a:rPr kumimoji="0" lang="de-DE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x 1 </a:t>
            </a:r>
            <a:r>
              <a:rPr kumimoji="0" lang="de-DE" sz="24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soil</a:t>
            </a:r>
            <a:r>
              <a:rPr kumimoji="0" lang="de-DE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24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layer</a:t>
            </a:r>
            <a:r>
              <a:rPr kumimoji="0" lang="de-DE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/ </a:t>
            </a:r>
            <a:r>
              <a:rPr kumimoji="0" lang="de-DE" sz="24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Humic</a:t>
            </a:r>
            <a:r>
              <a:rPr kumimoji="0" lang="de-DE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top </a:t>
            </a:r>
            <a:r>
              <a:rPr kumimoji="0" lang="de-DE" sz="24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soil</a:t>
            </a:r>
            <a:endParaRPr kumimoji="0" lang="de-DE" sz="24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à"/>
              <a:tabLst/>
              <a:defRPr/>
            </a:pPr>
            <a:r>
              <a:rPr kumimoji="0" lang="de-DE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86 </a:t>
            </a:r>
            <a:r>
              <a:rPr kumimoji="0" lang="de-DE" sz="24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samples</a:t>
            </a:r>
            <a:r>
              <a:rPr kumimoji="0" lang="de-DE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 + QC </a:t>
            </a:r>
            <a:r>
              <a:rPr kumimoji="0" lang="de-DE" sz="24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samples</a:t>
            </a:r>
            <a:endParaRPr kumimoji="0" lang="de-DE" sz="24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Wingdings" pitchFamily="2" charset="2"/>
            </a:endParaRPr>
          </a:p>
          <a:p>
            <a:pPr marL="342900" lvl="0" indent="-342900" eaLnBrk="0" hangingPunct="0">
              <a:spcBef>
                <a:spcPct val="20000"/>
              </a:spcBef>
              <a:buFont typeface="Wingdings"/>
              <a:buChar char="à"/>
            </a:pPr>
            <a:r>
              <a:rPr lang="de-DE" sz="2400" kern="0" dirty="0" err="1" smtClean="0">
                <a:latin typeface="+mn-lt"/>
                <a:cs typeface="+mn-cs"/>
                <a:sym typeface="Wingdings" pitchFamily="2" charset="2"/>
              </a:rPr>
              <a:t>Halogented</a:t>
            </a:r>
            <a:r>
              <a:rPr lang="de-DE" sz="2400" kern="0" dirty="0" smtClean="0">
                <a:latin typeface="+mn-lt"/>
                <a:cs typeface="+mn-cs"/>
                <a:sym typeface="Wingdings" pitchFamily="2" charset="2"/>
              </a:rPr>
              <a:t> </a:t>
            </a:r>
            <a:r>
              <a:rPr lang="de-DE" sz="2400" kern="0" dirty="0" err="1" smtClean="0">
                <a:latin typeface="+mn-lt"/>
                <a:cs typeface="+mn-cs"/>
                <a:sym typeface="Wingdings" pitchFamily="2" charset="2"/>
              </a:rPr>
              <a:t>organic</a:t>
            </a:r>
            <a:r>
              <a:rPr lang="de-DE" sz="2400" kern="0" dirty="0" smtClean="0">
                <a:latin typeface="+mn-lt"/>
                <a:cs typeface="+mn-cs"/>
                <a:sym typeface="Wingdings" pitchFamily="2" charset="2"/>
              </a:rPr>
              <a:t> </a:t>
            </a:r>
            <a:r>
              <a:rPr lang="de-DE" sz="2400" kern="0" dirty="0" err="1" smtClean="0">
                <a:latin typeface="+mn-lt"/>
                <a:cs typeface="+mn-cs"/>
                <a:sym typeface="Wingdings" pitchFamily="2" charset="2"/>
              </a:rPr>
              <a:t>pollutants</a:t>
            </a:r>
            <a:r>
              <a:rPr kumimoji="0" lang="de-DE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 </a:t>
            </a:r>
            <a:r>
              <a:rPr lang="de-DE" sz="2400" kern="0" dirty="0" smtClean="0">
                <a:sym typeface="Wingdings" pitchFamily="2" charset="2"/>
              </a:rPr>
              <a:t>(LOQ ~ 1 </a:t>
            </a:r>
            <a:r>
              <a:rPr lang="de-DE" sz="2400" kern="0" dirty="0" err="1" smtClean="0">
                <a:sym typeface="Wingdings" pitchFamily="2" charset="2"/>
              </a:rPr>
              <a:t>pg</a:t>
            </a:r>
            <a:r>
              <a:rPr lang="de-DE" sz="2400" kern="0" dirty="0" smtClean="0">
                <a:sym typeface="Wingdings" pitchFamily="2" charset="2"/>
              </a:rPr>
              <a:t>/g </a:t>
            </a:r>
            <a:r>
              <a:rPr lang="de-DE" sz="2400" kern="0" dirty="0" err="1" smtClean="0">
                <a:sym typeface="Wingdings" pitchFamily="2" charset="2"/>
              </a:rPr>
              <a:t>d.m</a:t>
            </a:r>
            <a:r>
              <a:rPr lang="de-DE" sz="2400" kern="0" dirty="0" smtClean="0">
                <a:sym typeface="Wingdings" pitchFamily="2" charset="2"/>
              </a:rPr>
              <a:t>.)</a:t>
            </a:r>
            <a:endParaRPr kumimoji="0" lang="de-DE" sz="24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Wingdings" pitchFamily="2" charset="2"/>
            </a:endParaRPr>
          </a:p>
          <a:p>
            <a:pPr marL="342900" lvl="0" indent="-342900" eaLnBrk="0" hangingPunct="0">
              <a:spcBef>
                <a:spcPct val="20000"/>
              </a:spcBef>
            </a:pPr>
            <a:r>
              <a:rPr lang="de-DE" sz="2000" kern="0" dirty="0" smtClean="0">
                <a:latin typeface="+mn-lt"/>
                <a:cs typeface="+mn-cs"/>
                <a:sym typeface="Wingdings" pitchFamily="2" charset="2"/>
              </a:rPr>
              <a:t>	</a:t>
            </a:r>
            <a:r>
              <a:rPr lang="de-DE" sz="2000" kern="0" dirty="0" err="1" smtClean="0">
                <a:latin typeface="+mn-lt"/>
                <a:cs typeface="+mn-cs"/>
                <a:sym typeface="Wingdings" pitchFamily="2" charset="2"/>
              </a:rPr>
              <a:t>Aldrine</a:t>
            </a:r>
            <a:r>
              <a:rPr lang="de-DE" sz="2000" kern="0" dirty="0" smtClean="0">
                <a:latin typeface="+mn-lt"/>
                <a:cs typeface="+mn-cs"/>
                <a:sym typeface="Wingdings" pitchFamily="2" charset="2"/>
              </a:rPr>
              <a:t>, </a:t>
            </a:r>
            <a:r>
              <a:rPr lang="de-DE" sz="2000" kern="0" dirty="0" err="1" smtClean="0">
                <a:latin typeface="+mn-lt"/>
                <a:cs typeface="+mn-cs"/>
                <a:sym typeface="Wingdings" pitchFamily="2" charset="2"/>
              </a:rPr>
              <a:t>Dieldrine</a:t>
            </a:r>
            <a:r>
              <a:rPr lang="de-DE" sz="2000" kern="0" dirty="0" smtClean="0">
                <a:latin typeface="+mn-lt"/>
                <a:cs typeface="+mn-cs"/>
                <a:sym typeface="Wingdings" pitchFamily="2" charset="2"/>
              </a:rPr>
              <a:t>, </a:t>
            </a:r>
            <a:r>
              <a:rPr lang="de-DE" sz="2000" kern="0" dirty="0" err="1" smtClean="0">
                <a:latin typeface="+mn-lt"/>
                <a:cs typeface="+mn-cs"/>
                <a:sym typeface="Wingdings" pitchFamily="2" charset="2"/>
              </a:rPr>
              <a:t>Endrine</a:t>
            </a:r>
            <a:endParaRPr lang="de-DE" sz="2000" kern="0" dirty="0" smtClean="0">
              <a:latin typeface="+mn-lt"/>
              <a:cs typeface="+mn-cs"/>
              <a:sym typeface="Wingdings" pitchFamily="2" charset="2"/>
            </a:endParaRPr>
          </a:p>
          <a:p>
            <a:pPr marL="342900" lvl="0" indent="-342900" eaLnBrk="0" hangingPunct="0">
              <a:spcBef>
                <a:spcPct val="20000"/>
              </a:spcBef>
            </a:pPr>
            <a:r>
              <a:rPr kumimoji="0" lang="de-DE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	</a:t>
            </a:r>
            <a:r>
              <a:rPr lang="de-DE" sz="2000" kern="0" dirty="0" smtClean="0">
                <a:latin typeface="+mn-lt"/>
                <a:cs typeface="+mn-cs"/>
                <a:sym typeface="Wingdings" pitchFamily="2" charset="2"/>
              </a:rPr>
              <a:t>H</a:t>
            </a:r>
            <a:r>
              <a:rPr kumimoji="0" lang="de-DE" sz="20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eptachlor</a:t>
            </a:r>
            <a:r>
              <a:rPr kumimoji="0" lang="de-DE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, Chlordane</a:t>
            </a:r>
            <a:endParaRPr lang="de-DE" sz="2000" kern="0" dirty="0" smtClean="0">
              <a:latin typeface="+mn-lt"/>
              <a:cs typeface="+mn-cs"/>
              <a:sym typeface="Wingdings" pitchFamily="2" charset="2"/>
            </a:endParaRPr>
          </a:p>
          <a:p>
            <a:pPr marL="342900" lvl="0" indent="-342900" eaLnBrk="0" hangingPunct="0">
              <a:spcBef>
                <a:spcPct val="20000"/>
              </a:spcBef>
            </a:pPr>
            <a:r>
              <a:rPr kumimoji="0" lang="de-DE" sz="200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 	</a:t>
            </a:r>
            <a:r>
              <a:rPr kumimoji="0" lang="de-DE" sz="2000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Penta</a:t>
            </a:r>
            <a:r>
              <a:rPr kumimoji="0" lang="de-DE" sz="200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-, </a:t>
            </a:r>
            <a:r>
              <a:rPr kumimoji="0" lang="de-DE" sz="2000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Hexachlorbenzene</a:t>
            </a:r>
            <a:endParaRPr kumimoji="0" lang="de-DE" sz="200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Wingdings" pitchFamily="2" charset="2"/>
            </a:endParaRPr>
          </a:p>
          <a:p>
            <a:pPr marL="342900" lvl="0" indent="-342900" eaLnBrk="0" hangingPunct="0">
              <a:spcBef>
                <a:spcPct val="20000"/>
              </a:spcBef>
            </a:pPr>
            <a:r>
              <a:rPr lang="de-DE" sz="2000" kern="0" dirty="0" smtClean="0">
                <a:latin typeface="+mn-lt"/>
                <a:cs typeface="+mn-cs"/>
                <a:sym typeface="Wingdings" pitchFamily="2" charset="2"/>
              </a:rPr>
              <a:t> 	HCH</a:t>
            </a:r>
          </a:p>
          <a:p>
            <a:pPr marL="342900" lvl="0" indent="-342900" eaLnBrk="0" hangingPunct="0">
              <a:spcBef>
                <a:spcPct val="20000"/>
              </a:spcBef>
            </a:pPr>
            <a:r>
              <a:rPr kumimoji="0" lang="de-DE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 	</a:t>
            </a:r>
            <a:r>
              <a:rPr kumimoji="0" lang="de-DE" sz="20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Mirex</a:t>
            </a:r>
            <a:endParaRPr kumimoji="0" lang="de-DE" sz="20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Wingdings" pitchFamily="2" charset="2"/>
            </a:endParaRPr>
          </a:p>
          <a:p>
            <a:pPr marL="342900" lvl="0" indent="-342900" eaLnBrk="0" hangingPunct="0">
              <a:spcBef>
                <a:spcPct val="20000"/>
              </a:spcBef>
            </a:pPr>
            <a:r>
              <a:rPr lang="de-DE" sz="2000" kern="0" dirty="0" smtClean="0">
                <a:latin typeface="+mn-lt"/>
                <a:cs typeface="+mn-cs"/>
                <a:sym typeface="Wingdings" pitchFamily="2" charset="2"/>
              </a:rPr>
              <a:t> 	DDT, DDD, DDE</a:t>
            </a:r>
          </a:p>
          <a:p>
            <a:pPr marL="342900" lvl="0" indent="-342900" eaLnBrk="0" hangingPunct="0">
              <a:spcBef>
                <a:spcPct val="20000"/>
              </a:spcBef>
            </a:pPr>
            <a:r>
              <a:rPr kumimoji="0" lang="de-DE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 	PCB (</a:t>
            </a:r>
            <a:r>
              <a:rPr kumimoji="0" lang="de-DE" sz="20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ndl´s</a:t>
            </a:r>
            <a:r>
              <a:rPr kumimoji="0" lang="de-DE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 &amp; </a:t>
            </a:r>
            <a:r>
              <a:rPr kumimoji="0" lang="de-DE" sz="20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dl´s</a:t>
            </a:r>
            <a:r>
              <a:rPr lang="de-DE" sz="2000" kern="0" dirty="0" smtClean="0">
                <a:latin typeface="+mn-lt"/>
                <a:cs typeface="+mn-cs"/>
                <a:sym typeface="Wingdings" pitchFamily="2" charset="2"/>
              </a:rPr>
              <a:t>)</a:t>
            </a:r>
          </a:p>
          <a:p>
            <a:pPr marL="342900" lvl="0" indent="-342900" eaLnBrk="0" hangingPunct="0">
              <a:spcBef>
                <a:spcPct val="20000"/>
              </a:spcBef>
            </a:pPr>
            <a:r>
              <a:rPr lang="de-DE" sz="2000" kern="0" dirty="0" smtClean="0">
                <a:latin typeface="+mn-lt"/>
                <a:cs typeface="+mn-cs"/>
                <a:sym typeface="Wingdings" pitchFamily="2" charset="2"/>
              </a:rPr>
              <a:t> 	</a:t>
            </a:r>
            <a:r>
              <a:rPr lang="de-DE" sz="2000" kern="0" dirty="0" err="1" smtClean="0">
                <a:latin typeface="+mn-lt"/>
                <a:cs typeface="+mn-cs"/>
                <a:sym typeface="Wingdings" pitchFamily="2" charset="2"/>
              </a:rPr>
              <a:t>Dioxines</a:t>
            </a:r>
            <a:r>
              <a:rPr lang="de-DE" sz="2000" kern="0" dirty="0" smtClean="0">
                <a:latin typeface="+mn-lt"/>
                <a:cs typeface="+mn-cs"/>
                <a:sym typeface="Wingdings" pitchFamily="2" charset="2"/>
              </a:rPr>
              <a:t>, </a:t>
            </a:r>
            <a:r>
              <a:rPr lang="de-DE" sz="2000" kern="0" dirty="0" err="1" smtClean="0">
                <a:latin typeface="+mn-lt"/>
                <a:cs typeface="+mn-cs"/>
                <a:sym typeface="Wingdings" pitchFamily="2" charset="2"/>
              </a:rPr>
              <a:t>Furanes</a:t>
            </a:r>
            <a:endParaRPr lang="de-DE" sz="2000" kern="0" dirty="0" smtClean="0">
              <a:latin typeface="+mn-lt"/>
              <a:cs typeface="+mn-cs"/>
              <a:sym typeface="Wingdings" pitchFamily="2" charset="2"/>
            </a:endParaRPr>
          </a:p>
          <a:p>
            <a:pPr marL="342900" lvl="0" indent="-342900" eaLnBrk="0" hangingPunct="0">
              <a:spcBef>
                <a:spcPct val="20000"/>
              </a:spcBef>
            </a:pPr>
            <a:r>
              <a:rPr lang="de-DE" sz="2000" kern="0" dirty="0" smtClean="0">
                <a:latin typeface="+mn-lt"/>
                <a:cs typeface="+mn-cs"/>
                <a:sym typeface="Wingdings" pitchFamily="2" charset="2"/>
              </a:rPr>
              <a:t> 	PBDE</a:t>
            </a:r>
          </a:p>
          <a:p>
            <a:pPr marL="342900" lvl="0" indent="-342900" eaLnBrk="0" hangingPunct="0">
              <a:spcBef>
                <a:spcPct val="20000"/>
              </a:spcBef>
            </a:pPr>
            <a:r>
              <a:rPr lang="de-DE" sz="2000" kern="0" dirty="0" smtClean="0">
                <a:latin typeface="+mn-lt"/>
                <a:cs typeface="+mn-cs"/>
                <a:sym typeface="Wingdings" pitchFamily="2" charset="2"/>
              </a:rPr>
              <a:t> 	</a:t>
            </a:r>
            <a:r>
              <a:rPr lang="de-DE" sz="2000" kern="0" dirty="0" err="1" smtClean="0">
                <a:latin typeface="+mn-lt"/>
                <a:cs typeface="+mn-cs"/>
                <a:sym typeface="Wingdings" pitchFamily="2" charset="2"/>
              </a:rPr>
              <a:t>Endosulfan</a:t>
            </a:r>
            <a:endParaRPr lang="de-DE" sz="2000" kern="0" dirty="0" smtClean="0">
              <a:latin typeface="+mn-lt"/>
              <a:cs typeface="+mn-cs"/>
              <a:sym typeface="Wingdings" pitchFamily="2" charset="2"/>
            </a:endParaRPr>
          </a:p>
          <a:p>
            <a:pPr marL="342900" lvl="0" indent="-342900" eaLnBrk="0" hangingPunct="0">
              <a:spcBef>
                <a:spcPct val="20000"/>
              </a:spcBef>
            </a:pPr>
            <a:r>
              <a:rPr kumimoji="0" lang="de-DE" sz="240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 	</a:t>
            </a:r>
            <a:endParaRPr kumimoji="0" lang="de-DE" sz="24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Wingdings" pitchFamily="2" charset="2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468313" y="479425"/>
            <a:ext cx="82073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de-DE" sz="1800"/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466725" y="476250"/>
            <a:ext cx="8205788" cy="5110163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de-DE" sz="2000" b="1" dirty="0"/>
              <a:t>Sampling</a:t>
            </a:r>
          </a:p>
          <a:p>
            <a:pPr>
              <a:spcBef>
                <a:spcPct val="50000"/>
              </a:spcBef>
            </a:pPr>
            <a:endParaRPr lang="de-DE" sz="2000" b="1" dirty="0"/>
          </a:p>
          <a:p>
            <a:pPr>
              <a:spcBef>
                <a:spcPct val="50000"/>
              </a:spcBef>
            </a:pPr>
            <a:endParaRPr lang="de-DE" sz="1800" dirty="0"/>
          </a:p>
          <a:p>
            <a:pPr>
              <a:spcBef>
                <a:spcPct val="50000"/>
              </a:spcBef>
            </a:pPr>
            <a:endParaRPr lang="de-DE" sz="1800" dirty="0"/>
          </a:p>
        </p:txBody>
      </p:sp>
      <p:pic>
        <p:nvPicPr>
          <p:cNvPr id="5" name="Picture 7" descr="IMG_0090_s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1350" y="3365500"/>
            <a:ext cx="1543050" cy="205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IMG_0081_s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33650" y="3365500"/>
            <a:ext cx="215423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 descr="IMG_0034_BEB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51425" y="3365500"/>
            <a:ext cx="1543050" cy="206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 descr="IMG_0049_sh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8488" y="3365500"/>
            <a:ext cx="1543050" cy="206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1" descr="arbeitsablauf_präsi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188" y="960438"/>
            <a:ext cx="7921625" cy="218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00063" y="201613"/>
            <a:ext cx="7272337" cy="49053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b="1" dirty="0" smtClean="0"/>
              <a:t>Sampling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759625"/>
            <a:ext cx="7416824" cy="5405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00063" y="201613"/>
            <a:ext cx="7272337" cy="49053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b="1" dirty="0" smtClean="0"/>
              <a:t>Sampling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759625"/>
            <a:ext cx="7416824" cy="5405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 rot="20155408">
            <a:off x="522929" y="3008590"/>
            <a:ext cx="79838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b="1" dirty="0" err="1" smtClean="0">
                <a:solidFill>
                  <a:srgbClr val="FF0000"/>
                </a:solidFill>
              </a:rPr>
              <a:t>Detailed</a:t>
            </a:r>
            <a:r>
              <a:rPr lang="de-DE" sz="4400" b="1" dirty="0" smtClean="0">
                <a:solidFill>
                  <a:srgbClr val="FF0000"/>
                </a:solidFill>
              </a:rPr>
              <a:t> </a:t>
            </a:r>
            <a:r>
              <a:rPr lang="de-DE" sz="4400" b="1" dirty="0" err="1" smtClean="0">
                <a:solidFill>
                  <a:srgbClr val="FF0000"/>
                </a:solidFill>
              </a:rPr>
              <a:t>reporting</a:t>
            </a:r>
            <a:r>
              <a:rPr lang="de-DE" sz="4400" b="1" dirty="0" smtClean="0">
                <a:solidFill>
                  <a:srgbClr val="FF0000"/>
                </a:solidFill>
              </a:rPr>
              <a:t> </a:t>
            </a:r>
            <a:r>
              <a:rPr lang="de-DE" sz="4400" b="1" dirty="0" err="1" smtClean="0">
                <a:solidFill>
                  <a:srgbClr val="FF0000"/>
                </a:solidFill>
              </a:rPr>
              <a:t>is</a:t>
            </a:r>
            <a:r>
              <a:rPr lang="de-DE" sz="4400" b="1" dirty="0" smtClean="0">
                <a:solidFill>
                  <a:srgbClr val="FF0000"/>
                </a:solidFill>
              </a:rPr>
              <a:t> a must</a:t>
            </a:r>
            <a:endParaRPr lang="de-DE" sz="4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395288" y="461963"/>
            <a:ext cx="82073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de-DE" sz="1800"/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395288" y="461963"/>
            <a:ext cx="8205787" cy="5110162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de-DE" sz="2000" b="1"/>
              <a:t>Sample Pretreatment</a:t>
            </a:r>
          </a:p>
          <a:p>
            <a:pPr>
              <a:spcBef>
                <a:spcPct val="50000"/>
              </a:spcBef>
            </a:pPr>
            <a:endParaRPr lang="de-DE" sz="2000" b="1"/>
          </a:p>
          <a:p>
            <a:pPr>
              <a:spcBef>
                <a:spcPct val="50000"/>
              </a:spcBef>
            </a:pPr>
            <a:endParaRPr lang="de-DE" sz="2000" b="1"/>
          </a:p>
          <a:p>
            <a:pPr>
              <a:spcBef>
                <a:spcPct val="50000"/>
              </a:spcBef>
            </a:pPr>
            <a:endParaRPr lang="de-DE" sz="1800"/>
          </a:p>
          <a:p>
            <a:pPr>
              <a:spcBef>
                <a:spcPct val="50000"/>
              </a:spcBef>
            </a:pPr>
            <a:endParaRPr lang="de-DE" sz="1800"/>
          </a:p>
        </p:txBody>
      </p:sp>
      <p:pic>
        <p:nvPicPr>
          <p:cNvPr id="5" name="Picture 9" descr="Homogenisieren_k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375" y="3303588"/>
            <a:ext cx="1676400" cy="147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 descr="PB082756_k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6675" y="4040188"/>
            <a:ext cx="174942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1" descr="Probenlagerung"/>
          <p:cNvPicPr>
            <a:picLocks noChangeAspect="1" noChangeArrowheads="1"/>
          </p:cNvPicPr>
          <p:nvPr/>
        </p:nvPicPr>
        <p:blipFill>
          <a:blip r:embed="rId4" cstate="print">
            <a:lum bright="-8000" contrast="2000"/>
          </a:blip>
          <a:srcRect/>
          <a:stretch>
            <a:fillRect/>
          </a:stretch>
        </p:blipFill>
        <p:spPr bwMode="auto">
          <a:xfrm>
            <a:off x="6731000" y="3775075"/>
            <a:ext cx="1614488" cy="181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2" descr="Transportbehlter_k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59563" y="3176588"/>
            <a:ext cx="1749425" cy="131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3" descr="Teilprobenbildung2_kl"/>
          <p:cNvPicPr>
            <a:picLocks noChangeAspect="1" noChangeArrowheads="1"/>
          </p:cNvPicPr>
          <p:nvPr/>
        </p:nvPicPr>
        <p:blipFill>
          <a:blip r:embed="rId6" cstate="print">
            <a:lum bright="-4000" contrast="4000"/>
          </a:blip>
          <a:srcRect/>
          <a:stretch>
            <a:fillRect/>
          </a:stretch>
        </p:blipFill>
        <p:spPr bwMode="auto">
          <a:xfrm>
            <a:off x="2051050" y="3706813"/>
            <a:ext cx="1612900" cy="177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4" descr="arbeitsablauf_präsi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8163" y="941388"/>
            <a:ext cx="7773987" cy="218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1188" y="3343275"/>
            <a:ext cx="141605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Tahoma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tandard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Standarddesign">
    <a:majorFont>
      <a:latin typeface="Tahoma"/>
      <a:ea typeface=""/>
      <a:cs typeface=""/>
    </a:majorFont>
    <a:minorFont>
      <a:latin typeface="Arial"/>
      <a:ea typeface=""/>
      <a:cs typeface="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Standard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Standarddesign">
    <a:majorFont>
      <a:latin typeface="Tahoma"/>
      <a:ea typeface=""/>
      <a:cs typeface=""/>
    </a:majorFont>
    <a:minorFont>
      <a:latin typeface="Arial"/>
      <a:ea typeface=""/>
      <a:cs typeface="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Standard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Standarddesign">
    <a:majorFont>
      <a:latin typeface="Tahoma"/>
      <a:ea typeface=""/>
      <a:cs typeface=""/>
    </a:majorFont>
    <a:minorFont>
      <a:latin typeface="Arial"/>
      <a:ea typeface=""/>
      <a:cs typeface="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Standard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Standarddesign">
    <a:majorFont>
      <a:latin typeface="Tahoma"/>
      <a:ea typeface=""/>
      <a:cs typeface=""/>
    </a:majorFont>
    <a:minorFont>
      <a:latin typeface="Arial"/>
      <a:ea typeface=""/>
      <a:cs typeface="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1184</Words>
  <Application>Microsoft Office PowerPoint</Application>
  <PresentationFormat>Bildschirmpräsentation (4:3)</PresentationFormat>
  <Paragraphs>491</Paragraphs>
  <Slides>42</Slides>
  <Notes>3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42</vt:i4>
      </vt:variant>
    </vt:vector>
  </HeadingPairs>
  <TitlesOfParts>
    <vt:vector size="43" baseType="lpstr">
      <vt:lpstr>Standarddesign</vt:lpstr>
      <vt:lpstr>Folie 1</vt:lpstr>
      <vt:lpstr>Second German Forest Soil Inventory  BZE II</vt:lpstr>
      <vt:lpstr>Folie 3</vt:lpstr>
      <vt:lpstr>BZE Organics – main study</vt:lpstr>
      <vt:lpstr>BZE Organics – extended study</vt:lpstr>
      <vt:lpstr>Folie 6</vt:lpstr>
      <vt:lpstr>Sampling </vt:lpstr>
      <vt:lpstr>Sampling </vt:lpstr>
      <vt:lpstr>Folie 9</vt:lpstr>
      <vt:lpstr>Sample Pretreatment</vt:lpstr>
      <vt:lpstr>Folie 11</vt:lpstr>
      <vt:lpstr>Analytics</vt:lpstr>
      <vt:lpstr>Folie 13</vt:lpstr>
      <vt:lpstr>Folie 14</vt:lpstr>
      <vt:lpstr>Folie 15</vt:lpstr>
      <vt:lpstr>Folie 16</vt:lpstr>
      <vt:lpstr>Folie 17</vt:lpstr>
      <vt:lpstr>Folie 18</vt:lpstr>
      <vt:lpstr>Folie 19</vt:lpstr>
      <vt:lpstr>Folie 20</vt:lpstr>
      <vt:lpstr>Folie 21</vt:lpstr>
      <vt:lpstr>Folie 22</vt:lpstr>
      <vt:lpstr>Folie 23</vt:lpstr>
      <vt:lpstr>Dispersion of DDX and HCB</vt:lpstr>
      <vt:lpstr>Folie 25</vt:lpstr>
      <vt:lpstr>Folie 26</vt:lpstr>
      <vt:lpstr>Folie 27</vt:lpstr>
      <vt:lpstr>Folie 28</vt:lpstr>
      <vt:lpstr>Folie 29</vt:lpstr>
      <vt:lpstr>Folie 30</vt:lpstr>
      <vt:lpstr>Folie 31</vt:lpstr>
      <vt:lpstr>Folie 32</vt:lpstr>
      <vt:lpstr>Folie 33</vt:lpstr>
      <vt:lpstr>Results dl-PCB and TCDD/F [pg WHO-TEQ / g d.w.]</vt:lpstr>
      <vt:lpstr>Results total loads of PCBs and Dioxins found in german forest soils</vt:lpstr>
      <vt:lpstr>Conclusions</vt:lpstr>
      <vt:lpstr>Conclusions</vt:lpstr>
      <vt:lpstr>Folie 38</vt:lpstr>
      <vt:lpstr>Conclusions</vt:lpstr>
      <vt:lpstr>Sampling  bfh-web.fh-eberswalde.de/bze/upload/Arbeitsanleitung/Arbeitsanleitung.zip  Arbeitsanleitung für die zweite bundesweite Bodenzustandserhebung im Wald (BZE II)  www.ti.bund.de/no_cache/en/startseite/institutes/forest-ecosystems/research-projects/national-soil-survey/about.html  Analytical method  Soils Sediments (2010) 10. 1487–1498 Multi-residue analysis of PAH. PCB. and OCP optimized for organic matter of forest soil. P Lehnik-Habrink, S Hein, T Win, W Bremser, I Nehls</vt:lpstr>
      <vt:lpstr>Environ. Sci. Technol. (2013) 47, 12703−12714  Levels and Spatial Distribution of Persistent Organic Pollutants in the Environment: A Case Study of German Forest Soils B Aichner, B M Bussian, P Lehnik-Habrink, S Hein  Environmental Pollution (2015) 203, 31–39  Regionalized concentrations and fingerprints of polycyclic aromatic hydrocarbons (PAHs) in German forest soils B Aichner, B M Bussian, P Lehnik-Habrink, S Hein  submitted Persistent endosulfan sulfate is found with highest abundance among endosulfan I. II. and sulfate in German forest soils   B M Bussian, M Pandelova, P Lehnik-Habrink, B Aichner, B Henkelmann, K-W Schramm</vt:lpstr>
      <vt:lpstr>Thanks go to our collaborators </vt:lpstr>
    </vt:vector>
  </TitlesOfParts>
  <Company>BAM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upanne</dc:creator>
  <cp:lastModifiedBy>bussian</cp:lastModifiedBy>
  <cp:revision>1084</cp:revision>
  <dcterms:created xsi:type="dcterms:W3CDTF">2004-11-15T13:58:46Z</dcterms:created>
  <dcterms:modified xsi:type="dcterms:W3CDTF">2015-06-22T15:35:23Z</dcterms:modified>
</cp:coreProperties>
</file>